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14" r:id="rId2"/>
  </p:sldMasterIdLst>
  <p:notesMasterIdLst>
    <p:notesMasterId r:id="rId21"/>
  </p:notesMasterIdLst>
  <p:handoutMasterIdLst>
    <p:handoutMasterId r:id="rId22"/>
  </p:handoutMasterIdLst>
  <p:sldIdLst>
    <p:sldId id="354" r:id="rId3"/>
    <p:sldId id="2145706097" r:id="rId4"/>
    <p:sldId id="413" r:id="rId5"/>
    <p:sldId id="2145706095" r:id="rId6"/>
    <p:sldId id="2145706096" r:id="rId7"/>
    <p:sldId id="2145706099" r:id="rId8"/>
    <p:sldId id="2145706092" r:id="rId9"/>
    <p:sldId id="2145706100" r:id="rId10"/>
    <p:sldId id="2145706091" r:id="rId11"/>
    <p:sldId id="2145706093" r:id="rId12"/>
    <p:sldId id="2145706102" r:id="rId13"/>
    <p:sldId id="2145706105" r:id="rId14"/>
    <p:sldId id="2145706106" r:id="rId15"/>
    <p:sldId id="2145706103" r:id="rId16"/>
    <p:sldId id="2145706107" r:id="rId17"/>
    <p:sldId id="2145706094" r:id="rId18"/>
    <p:sldId id="2145706104" r:id="rId19"/>
    <p:sldId id="412" r:id="rId20"/>
  </p:sldIdLst>
  <p:sldSz cx="12192000" cy="6858000"/>
  <p:notesSz cx="6669088" cy="9775825"/>
  <p:defaultTextStyle>
    <a:defPPr>
      <a:defRPr lang="en-GB"/>
    </a:defPPr>
    <a:lvl1pPr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SzPct val="60000"/>
      <a:buChar char="•"/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55685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685"/>
    <a:srgbClr val="BDDEFF"/>
    <a:srgbClr val="FBBC39"/>
    <a:srgbClr val="007FC2"/>
    <a:srgbClr val="005691"/>
    <a:srgbClr val="C9E7A7"/>
    <a:srgbClr val="D5EAFF"/>
    <a:srgbClr val="6DB6FF"/>
    <a:srgbClr val="5BADFF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76729" autoAdjust="0"/>
  </p:normalViewPr>
  <p:slideViewPr>
    <p:cSldViewPr>
      <p:cViewPr varScale="1">
        <p:scale>
          <a:sx n="65" d="100"/>
          <a:sy n="65" d="100"/>
        </p:scale>
        <p:origin x="375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2022" y="-90"/>
      </p:cViewPr>
      <p:guideLst>
        <p:guide orient="horz" pos="3079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/>
          <a:lstStyle>
            <a:lvl1pPr algn="r">
              <a:defRPr sz="1200"/>
            </a:lvl1pPr>
          </a:lstStyle>
          <a:p>
            <a:fld id="{D1AC245D-4F06-4870-BE73-1F1FB43F5634}" type="datetimeFigureOut">
              <a:rPr lang="en-GB" smtClean="0"/>
              <a:t>04/11/2024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462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285462"/>
            <a:ext cx="2890568" cy="488792"/>
          </a:xfrm>
          <a:prstGeom prst="rect">
            <a:avLst/>
          </a:prstGeom>
        </p:spPr>
        <p:txBody>
          <a:bodyPr vert="horz" lIns="90590" tIns="45295" rIns="90590" bIns="45295" rtlCol="0" anchor="b"/>
          <a:lstStyle>
            <a:lvl1pPr algn="r">
              <a:defRPr sz="1200"/>
            </a:lvl1pPr>
          </a:lstStyle>
          <a:p>
            <a:fld id="{EC9AE308-D3CE-4394-97A9-B967FB8159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911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4T19:07:09.1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0,'20509'0,"-20488"0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24T19:07:11.4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0,'10278'0,"-10257"0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89938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0" tIns="45295" rIns="90590" bIns="4529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0" tIns="45295" rIns="90590" bIns="4529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3425"/>
            <a:ext cx="65135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643517"/>
            <a:ext cx="5335270" cy="439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0" tIns="45295" rIns="90590" bIns="4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5338"/>
            <a:ext cx="2889938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0" tIns="45295" rIns="90590" bIns="4529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85338"/>
            <a:ext cx="2889938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90" tIns="45295" rIns="90590" bIns="4529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3FA70A3-DC5D-4DA0-A9EA-11BCCF5B4E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37655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59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91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3425"/>
            <a:ext cx="6513512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5A795D-4BD3-4DFE-93AE-7C1CC64FD045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724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Sensor calibration.</a:t>
            </a:r>
          </a:p>
        </p:txBody>
      </p:sp>
    </p:spTree>
    <p:extLst>
      <p:ext uri="{BB962C8B-B14F-4D97-AF65-F5344CB8AC3E}">
        <p14:creationId xmlns:p14="http://schemas.microsoft.com/office/powerpoint/2010/main" val="71054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Pass-fail</a:t>
            </a:r>
          </a:p>
          <a:p>
            <a:r>
              <a:rPr lang="en-US" dirty="0"/>
              <a:t>Image credit: wavelet.png.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07628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Assembly level?</a:t>
            </a:r>
          </a:p>
        </p:txBody>
      </p:sp>
    </p:spTree>
    <p:extLst>
      <p:ext uri="{BB962C8B-B14F-4D97-AF65-F5344CB8AC3E}">
        <p14:creationId xmlns:p14="http://schemas.microsoft.com/office/powerpoint/2010/main" val="1217881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what each probability is</a:t>
            </a:r>
          </a:p>
        </p:txBody>
      </p:sp>
    </p:spTree>
    <p:extLst>
      <p:ext uri="{BB962C8B-B14F-4D97-AF65-F5344CB8AC3E}">
        <p14:creationId xmlns:p14="http://schemas.microsoft.com/office/powerpoint/2010/main" val="343366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of the a hat method used for NDI</a:t>
            </a:r>
          </a:p>
        </p:txBody>
      </p:sp>
    </p:spTree>
    <p:extLst>
      <p:ext uri="{BB962C8B-B14F-4D97-AF65-F5344CB8AC3E}">
        <p14:creationId xmlns:p14="http://schemas.microsoft.com/office/powerpoint/2010/main" val="11755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M coordination CAMO. What is on the aircraft and on the ground</a:t>
            </a:r>
          </a:p>
        </p:txBody>
      </p:sp>
    </p:spTree>
    <p:extLst>
      <p:ext uri="{BB962C8B-B14F-4D97-AF65-F5344CB8AC3E}">
        <p14:creationId xmlns:p14="http://schemas.microsoft.com/office/powerpoint/2010/main" val="1093994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M coordination CAMO. What is on the aircraft and on the ground</a:t>
            </a:r>
          </a:p>
        </p:txBody>
      </p:sp>
    </p:spTree>
    <p:extLst>
      <p:ext uri="{BB962C8B-B14F-4D97-AF65-F5344CB8AC3E}">
        <p14:creationId xmlns:p14="http://schemas.microsoft.com/office/powerpoint/2010/main" val="173264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8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s://www.easa.europa.eu/connect" TargetMode="Externa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258153"/>
            <a:ext cx="1997493" cy="68842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7859621" y="6281301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899" dirty="0"/>
              <a:t>An Agency of the European Union</a:t>
            </a:r>
            <a:endParaRPr lang="en-US" sz="899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99" y="6356350"/>
            <a:ext cx="352147" cy="23167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6798894" y="5687043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798" b="1" dirty="0">
                <a:solidFill>
                  <a:srgbClr val="FBBC39"/>
                </a:solidFill>
              </a:rPr>
              <a:t>Your safety is our mission.</a:t>
            </a:r>
            <a:endParaRPr lang="en-US" sz="1798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1053" y="2687174"/>
            <a:ext cx="10836681" cy="6329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8">
                <a:solidFill>
                  <a:srgbClr val="FFFFFF"/>
                </a:solidFill>
              </a:defRPr>
            </a:lvl1pPr>
            <a:lvl2pPr marL="342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3" y="1536130"/>
            <a:ext cx="10836681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697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</p:spTree>
    <p:extLst>
      <p:ext uri="{BB962C8B-B14F-4D97-AF65-F5344CB8AC3E}">
        <p14:creationId xmlns:p14="http://schemas.microsoft.com/office/powerpoint/2010/main" val="200257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279526"/>
            <a:ext cx="5568951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51" y="1279526"/>
            <a:ext cx="5571067" cy="5102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F311B-B888-4AC4-9478-AC97A99C718C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7999E-D0BF-40C3-BD98-17857E5A3D3A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2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445" y="116632"/>
            <a:ext cx="10945216" cy="79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26876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0849"/>
            <a:ext cx="5386917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012" y="126876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0849"/>
            <a:ext cx="5389033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1DA3-8CF2-4206-A0FE-F5BD889CCB8F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D8139-6B2B-498F-9146-AF5457712317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52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F5E5A-5187-4E36-842A-20A8FA75FDF8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58D-0414-43F7-9A2D-BCEE9C47F019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2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E1034-F3F2-464C-8089-477671F5A442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3E27-8537-4068-9D4F-F0353DED32D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4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188640"/>
            <a:ext cx="7488832" cy="648072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96753"/>
            <a:ext cx="6815667" cy="4929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6E721-31CC-407C-8139-0B9010ADB054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3F5E-4D21-4D2F-8FE7-C834F8C51B33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1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96752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7847-6591-4EFF-B2DF-8E76FF07B8A7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43A0-F22E-431E-BB1B-A102BA614066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63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8F37F-F7E5-4C53-9E79-6FDB80F32CCC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04214-9756-477A-8BF7-A41BFADC63EE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9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1124744"/>
            <a:ext cx="2842683" cy="52570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24744"/>
            <a:ext cx="8324851" cy="52570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1BF4-C810-4A30-A2E4-05FC5A7B081E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E3D0B-330B-4877-BC6C-837313720952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49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1268760"/>
            <a:ext cx="11370733" cy="51129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735DD-E5E5-4B3C-AEEC-F968EB77D3C0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379F9-83CF-45D8-BE9C-49F132E78FC2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2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02034" y="4"/>
            <a:ext cx="4389964" cy="6857999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258153"/>
            <a:ext cx="1997493" cy="6884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761053" y="1536131"/>
            <a:ext cx="6791856" cy="146857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697" b="1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Title slide (with picture)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053" y="3331625"/>
            <a:ext cx="5545827" cy="1468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8">
                <a:solidFill>
                  <a:srgbClr val="FFFFFF"/>
                </a:solidFill>
              </a:defRPr>
            </a:lvl1pPr>
            <a:lvl2pPr marL="342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501685" y="6281301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899" dirty="0"/>
              <a:t>An Agency of the European Union</a:t>
            </a:r>
            <a:endParaRPr lang="en-US" sz="899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63" y="6356350"/>
            <a:ext cx="352147" cy="2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4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61573"/>
            <a:ext cx="12192000" cy="6919574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02034" y="-49256"/>
            <a:ext cx="4389964" cy="635635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pic>
        <p:nvPicPr>
          <p:cNvPr id="16" name="Picture 15" descr="EASA-logo_RGB_nega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258153"/>
            <a:ext cx="1997493" cy="688423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1054" y="3202623"/>
            <a:ext cx="6439709" cy="6329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798">
                <a:solidFill>
                  <a:srgbClr val="FFFFFF"/>
                </a:solidFill>
              </a:defRPr>
            </a:lvl1pPr>
            <a:lvl2pPr marL="342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3501685" y="6281301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899" dirty="0"/>
              <a:t>An Agency of the European Union</a:t>
            </a:r>
            <a:endParaRPr lang="en-US" sz="899" dirty="0"/>
          </a:p>
        </p:txBody>
      </p:sp>
      <p:pic>
        <p:nvPicPr>
          <p:cNvPr id="13" name="Picture 12" descr="European_Union [Converted].ai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763" y="6356350"/>
            <a:ext cx="352147" cy="231676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501887" y="6356353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68509" tIns="34254" rIns="68509" bIns="34254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749" smtClean="0"/>
              <a:pPr/>
              <a:t>‹#›</a:t>
            </a:fld>
            <a:endParaRPr lang="en-US" sz="749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A44A2EA-C4F3-4EE0-90AF-6FEC35148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3" y="1536128"/>
            <a:ext cx="6791856" cy="1431824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697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Chapter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08326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" y="258153"/>
            <a:ext cx="1997493" cy="688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7859621" y="6281301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899" dirty="0"/>
              <a:t>An Agency of the European Union</a:t>
            </a:r>
            <a:endParaRPr lang="en-US" sz="899" dirty="0"/>
          </a:p>
        </p:txBody>
      </p:sp>
      <p:pic>
        <p:nvPicPr>
          <p:cNvPr id="11" name="Picture 10" descr="European_Union [Converted]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99" y="6356350"/>
            <a:ext cx="352147" cy="231676"/>
          </a:xfrm>
          <a:prstGeom prst="rect">
            <a:avLst/>
          </a:prstGeom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6798894" y="5687043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798" b="1" dirty="0">
                <a:solidFill>
                  <a:srgbClr val="FBBC39"/>
                </a:solidFill>
              </a:rPr>
              <a:t>Your safety is our mission.</a:t>
            </a:r>
            <a:endParaRPr lang="en-US" sz="1798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824317" y="5891512"/>
            <a:ext cx="2338719" cy="3770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99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899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899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6" name="Picture 15" descr="Social media icons.ai">
            <a:hlinkClick r:id="rId5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6" y="6282478"/>
            <a:ext cx="2214129" cy="305551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3617" y="2611862"/>
            <a:ext cx="11147231" cy="779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798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2" y="1536130"/>
            <a:ext cx="11149793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2697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7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747774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01887" y="6356353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68509" tIns="34254" rIns="68509" bIns="34254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749" smtClean="0"/>
              <a:pPr/>
              <a:t>‹#›</a:t>
            </a:fld>
            <a:endParaRPr lang="en-US" sz="749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04" y="198906"/>
            <a:ext cx="11761907" cy="875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2697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934" y="1241058"/>
            <a:ext cx="11659676" cy="4757408"/>
          </a:xfrm>
          <a:prstGeom prst="rect">
            <a:avLst/>
          </a:prstGeom>
        </p:spPr>
        <p:txBody>
          <a:bodyPr lIns="0" tIns="0" rIns="0" bIns="0"/>
          <a:lstStyle>
            <a:lvl1pPr marL="421370" indent="-256933">
              <a:buClr>
                <a:srgbClr val="007FC2"/>
              </a:buClr>
              <a:buFont typeface="Calibri" panose="020F0502020204030204" pitchFamily="34" charset="0"/>
              <a:buChar char="→"/>
              <a:defRPr sz="179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153" indent="-342577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1499" baseline="0"/>
            </a:lvl2pPr>
            <a:lvl3pPr marL="856442" indent="-171288">
              <a:buClr>
                <a:srgbClr val="007FC2"/>
              </a:buClr>
              <a:buFont typeface="Calibri" panose="020F0502020204030204" pitchFamily="34" charset="0"/>
              <a:buChar char="→"/>
              <a:defRPr sz="1349" baseline="0"/>
            </a:lvl3pPr>
            <a:lvl4pPr marL="1284663" indent="-256933">
              <a:buClr>
                <a:srgbClr val="007FC2"/>
              </a:buClr>
              <a:buFont typeface="Calibri" panose="020F0502020204030204" pitchFamily="34" charset="0"/>
              <a:buChar char="→"/>
              <a:defRPr sz="1199" baseline="0"/>
            </a:lvl4pPr>
            <a:lvl5pPr marL="1541595" indent="-171288">
              <a:buClr>
                <a:srgbClr val="007FC2"/>
              </a:buClr>
              <a:buFont typeface="Calibri" panose="020F0502020204030204" pitchFamily="34" charset="0"/>
              <a:buChar char="→"/>
              <a:defRPr sz="1199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-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ASA-logo_SMALL_SCALE_RGB_positive_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747774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48A897C-3B40-4E56-8160-52D7248EE1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2192000" cy="613621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3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htdocs\design\templatepicker\designtemplate\2014 logo\powerpoint-template-front-endpage-ext-201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0652" y="1628776"/>
            <a:ext cx="9122833" cy="20161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nl-BE" altLang="en-US" noProof="0"/>
              <a:t>Title presentation</a:t>
            </a:r>
            <a:endParaRPr lang="en-GB" altLang="en-US" noProof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1233" y="3716338"/>
            <a:ext cx="8534400" cy="1752600"/>
          </a:xfrm>
        </p:spPr>
        <p:txBody>
          <a:bodyPr tIns="46800"/>
          <a:lstStyle>
            <a:lvl1pPr marL="0" indent="0">
              <a:lnSpc>
                <a:spcPct val="70000"/>
              </a:lnSpc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altLang="en-US" noProof="0"/>
              <a:t>Name</a:t>
            </a:r>
          </a:p>
          <a:p>
            <a:pPr lvl="0"/>
            <a:r>
              <a:rPr lang="pt-BR" altLang="en-US" noProof="0"/>
              <a:t>Title</a:t>
            </a:r>
          </a:p>
          <a:p>
            <a:pPr lvl="0"/>
            <a:r>
              <a:rPr lang="pt-BR" altLang="en-US" noProof="0"/>
              <a:t>Date</a:t>
            </a:r>
            <a:endParaRPr lang="en-GB" altLang="en-US" noProof="0"/>
          </a:p>
        </p:txBody>
      </p:sp>
    </p:spTree>
    <p:extLst>
      <p:ext uri="{BB962C8B-B14F-4D97-AF65-F5344CB8AC3E}">
        <p14:creationId xmlns:p14="http://schemas.microsoft.com/office/powerpoint/2010/main" val="283292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BF553-4227-49BA-BDE0-01E94B4D7E5B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B3B6C-817B-4B01-8ADA-CA09357B7D74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8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3A2B-15D4-4833-AF33-37B98D543299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6ADB8-6DA8-4E69-A539-B6624B149871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95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6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84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</p:sldLayoutIdLst>
  <p:txStyles>
    <p:titleStyle>
      <a:lvl1pPr algn="ctr" defTabSz="342577" rtl="0" eaLnBrk="1" latinLnBrk="0" hangingPunct="1">
        <a:spcBef>
          <a:spcPct val="0"/>
        </a:spcBef>
        <a:buNone/>
        <a:defRPr sz="32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933" indent="-256933" algn="l" defTabSz="342577" rtl="0" eaLnBrk="1" latinLnBrk="0" hangingPunct="1">
        <a:spcBef>
          <a:spcPct val="20000"/>
        </a:spcBef>
        <a:buFont typeface="Arial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556687" indent="-214110" algn="l" defTabSz="342577" rtl="0" eaLnBrk="1" latinLnBrk="0" hangingPunct="1">
        <a:spcBef>
          <a:spcPct val="20000"/>
        </a:spcBef>
        <a:buFont typeface="Arial"/>
        <a:buChar char="–"/>
        <a:defRPr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856442" indent="-171288" algn="l" defTabSz="342577" rtl="0" eaLnBrk="1" latinLnBrk="0" hangingPunct="1">
        <a:spcBef>
          <a:spcPct val="20000"/>
        </a:spcBef>
        <a:buFont typeface="Arial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199018" indent="-171288" algn="l" defTabSz="342577" rtl="0" eaLnBrk="1" latinLnBrk="0" hangingPunct="1">
        <a:spcBef>
          <a:spcPct val="20000"/>
        </a:spcBef>
        <a:buFont typeface="Arial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1595" indent="-171288" algn="l" defTabSz="342577" rtl="0" eaLnBrk="1" latinLnBrk="0" hangingPunct="1">
        <a:spcBef>
          <a:spcPct val="20000"/>
        </a:spcBef>
        <a:buFont typeface="Arial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4171" indent="-171288" algn="l" defTabSz="342577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6749" indent="-171288" algn="l" defTabSz="342577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69325" indent="-171288" algn="l" defTabSz="342577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1902" indent="-171288" algn="l" defTabSz="342577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577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153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7730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306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2883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5460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8037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0614" algn="l" defTabSz="342577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2784" y="115888"/>
            <a:ext cx="10877549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presentation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279526"/>
            <a:ext cx="11343217" cy="510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First level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  <a:p>
            <a:pPr lvl="4"/>
            <a:endParaRPr lang="en-GB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567" y="6524626"/>
            <a:ext cx="2495551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68A5EC4-1B28-4D49-89EB-8B5F36828ADB}" type="datetime3">
              <a:rPr lang="en-GB" altLang="en-US" smtClean="0">
                <a:solidFill>
                  <a:srgbClr val="FFFFFF"/>
                </a:solidFill>
              </a:rPr>
              <a:pPr>
                <a:defRPr/>
              </a:pPr>
              <a:t>4 November, 2024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9484" y="6524626"/>
            <a:ext cx="7296149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 altLang="en-US">
                <a:solidFill>
                  <a:srgbClr val="FFFFFF"/>
                </a:solidFill>
              </a:rPr>
              <a:t>CS-23 Reorganisation </a:t>
            </a: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35634" y="6524626"/>
            <a:ext cx="225636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AE34B6E-EDFD-4A98-87F4-88FB03E53DF5}" type="slidenum">
              <a:rPr lang="en-GB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0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3200">
          <a:solidFill>
            <a:srgbClr val="0556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rgbClr val="05568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400">
          <a:solidFill>
            <a:srgbClr val="0556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000">
          <a:solidFill>
            <a:srgbClr val="05568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Blip>
          <a:blip r:embed="rId19"/>
        </a:buBlip>
        <a:defRPr sz="2000">
          <a:solidFill>
            <a:srgbClr val="05568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052" y="1536130"/>
            <a:ext cx="8935347" cy="23969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br>
              <a:rPr lang="en-GB" altLang="en-US" sz="4000" dirty="0"/>
            </a:br>
            <a:br>
              <a:rPr lang="en-GB" altLang="en-US" sz="4000" dirty="0"/>
            </a:br>
            <a:r>
              <a:rPr lang="en-GB" sz="4000" dirty="0">
                <a:ea typeface="ＭＳ Ｐゴシック" charset="0"/>
              </a:rPr>
              <a:t>SHM Probability Of Detection</a:t>
            </a:r>
            <a:br>
              <a:rPr lang="en-GB" sz="4000" dirty="0">
                <a:ea typeface="ＭＳ Ｐゴシック" charset="0"/>
              </a:rPr>
            </a:br>
            <a:r>
              <a:rPr lang="en-GB" sz="4000" dirty="0">
                <a:ea typeface="ＭＳ Ｐゴシック" charset="0"/>
              </a:rPr>
              <a:t>Aircraft certification outlook</a:t>
            </a:r>
            <a:br>
              <a:rPr lang="en-GB" sz="4000" dirty="0">
                <a:ea typeface="ＭＳ Ｐゴシック" charset="0"/>
              </a:rPr>
            </a:br>
            <a:br>
              <a:rPr lang="en-GB" sz="4000" dirty="0">
                <a:ea typeface="ＭＳ Ｐゴシック" charset="0"/>
              </a:rPr>
            </a:br>
            <a:r>
              <a:rPr lang="en-GB" sz="3200" b="0" dirty="0">
                <a:ea typeface="ＭＳ Ｐゴシック" charset="0"/>
              </a:rPr>
              <a:t>Elena </a:t>
            </a:r>
            <a:r>
              <a:rPr lang="en-US" sz="3200" b="0" dirty="0">
                <a:ea typeface="ＭＳ Ｐゴシック" charset="0"/>
              </a:rPr>
              <a:t>García Sánchez</a:t>
            </a:r>
            <a:r>
              <a:rPr lang="en-GB" sz="3200" b="0" dirty="0">
                <a:ea typeface="ＭＳ Ｐゴシック" charset="0"/>
              </a:rPr>
              <a:t>, Structures expert</a:t>
            </a:r>
            <a:endParaRPr lang="en-GB" altLang="en-US" sz="4000" b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052" y="4321731"/>
            <a:ext cx="5545827" cy="936105"/>
          </a:xfrm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sz="3200" dirty="0">
                <a:ea typeface="ＭＳ Ｐゴシック" charset="0"/>
              </a:rPr>
              <a:t>7/11/24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08368" y="6582618"/>
            <a:ext cx="10774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fr-BE" sz="800" dirty="0">
                <a:solidFill>
                  <a:schemeClr val="bg1"/>
                </a:solidFill>
              </a:rPr>
              <a:t>TE.GEN.00409-001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09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651F73-8428-DCDF-F754-DFEB8820A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68" y="2064296"/>
            <a:ext cx="5892262" cy="3937618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687C94-50D1-19D1-98E9-DFF6A2D709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Model Assisted 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C86F7-3245-748E-27A7-F8CB4854A8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8946" y="980728"/>
            <a:ext cx="11659676" cy="4757408"/>
          </a:xfrm>
        </p:spPr>
        <p:txBody>
          <a:bodyPr/>
          <a:lstStyle/>
          <a:p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Model-assisted POD (MAPOD) as defined in MIL-HDBK-1823A as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“Methods for improving the effectiveness of POD models that need little or no further specimen testing”. </a:t>
            </a:r>
          </a:p>
          <a:p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Physics-based models of inspection are used to help quantify POD for particular kinds of inspections </a:t>
            </a:r>
          </a:p>
          <a:p>
            <a:endParaRPr lang="en-US" sz="1800" dirty="0">
              <a:cs typeface="Times New Roman" panose="02020603050405020304" pitchFamily="18" charset="0"/>
            </a:endParaRPr>
          </a:p>
          <a:p>
            <a:r>
              <a:rPr lang="en-US" sz="1800" dirty="0">
                <a:cs typeface="Times New Roman" panose="02020603050405020304" pitchFamily="18" charset="0"/>
              </a:rPr>
              <a:t>Limited development</a:t>
            </a:r>
          </a:p>
          <a:p>
            <a:r>
              <a:rPr lang="en-US" sz="1800" dirty="0">
                <a:cs typeface="Times New Roman" panose="02020603050405020304" pitchFamily="18" charset="0"/>
              </a:rPr>
              <a:t>Technique dependent</a:t>
            </a:r>
          </a:p>
          <a:p>
            <a:r>
              <a:rPr lang="en-US" sz="1800" dirty="0">
                <a:cs typeface="Times New Roman" panose="02020603050405020304" pitchFamily="18" charset="0"/>
              </a:rPr>
              <a:t>Modelling of complex/nonlinear </a:t>
            </a:r>
          </a:p>
          <a:p>
            <a:pPr marL="342576" lvl="1" indent="0">
              <a:buNone/>
            </a:pPr>
            <a:r>
              <a:rPr lang="en-US" sz="1800" dirty="0">
                <a:cs typeface="Times New Roman" panose="02020603050405020304" pitchFamily="18" charset="0"/>
              </a:rPr>
              <a:t>	physical aspects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C0C8A6-CB60-C196-EAC8-1E9BA6891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309" y="2274261"/>
            <a:ext cx="4063691" cy="37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5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A76AA-BE26-C032-572F-053A59160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SHM certification for </a:t>
            </a:r>
            <a:r>
              <a:rPr lang="en-US" dirty="0" err="1"/>
              <a:t>aeroplanes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6BB8-EC02-4C96-3FD9-823B1A2AC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12" y="636500"/>
            <a:ext cx="11659676" cy="3024336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Novel application: to monitor parts of difficult access without removing linings, galleys, etc.</a:t>
            </a:r>
          </a:p>
          <a:p>
            <a:r>
              <a:rPr lang="en-US" sz="2400" dirty="0"/>
              <a:t>Note: Conventional inspection allows to detect cracks in adjacent, unexpected locations</a:t>
            </a:r>
          </a:p>
          <a:p>
            <a:r>
              <a:rPr lang="en-US" sz="2400" dirty="0"/>
              <a:t>The level of safety should be equivalent to conventional inspections</a:t>
            </a:r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4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A76AA-BE26-C032-572F-053A59160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SHM certification for </a:t>
            </a:r>
            <a:r>
              <a:rPr lang="en-US" dirty="0" err="1"/>
              <a:t>aeroplanes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6BB8-EC02-4C96-3FD9-823B1A2AC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912" y="636500"/>
            <a:ext cx="11659676" cy="3024336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Applicable regulation. E.g. for large </a:t>
            </a:r>
            <a:r>
              <a:rPr lang="en-US" sz="2400" dirty="0" err="1"/>
              <a:t>aeroplanes</a:t>
            </a:r>
            <a:r>
              <a:rPr lang="en-US" sz="2400" dirty="0"/>
              <a:t>, CS 25.571, </a:t>
            </a:r>
            <a:r>
              <a:rPr lang="en-US" sz="2400" dirty="0">
                <a:solidFill>
                  <a:schemeClr val="tx1"/>
                </a:solidFill>
              </a:rPr>
              <a:t>25.611 (accessibility) and 25.1529. Eventually 25.629 (aeroelasticity affected by stiffness)</a:t>
            </a:r>
          </a:p>
          <a:p>
            <a:pPr lvl="1"/>
            <a:r>
              <a:rPr lang="en-US" sz="2101" dirty="0"/>
              <a:t>Detectable crack length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62552-EA21-937D-958D-0710F65A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2591955"/>
            <a:ext cx="3429479" cy="2705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8274FC-809B-F83B-44C8-A95C70E5E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872" y="3044594"/>
            <a:ext cx="401851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4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997FA5-0B4B-BA83-5121-A2AD0CC5DE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Part M. M.A.302, among other requirements for maintenance organizations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2465-29B1-8DD7-D0A6-0BF38D9214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0056" y="764704"/>
            <a:ext cx="4561466" cy="2736304"/>
          </a:xfrm>
        </p:spPr>
        <p:txBody>
          <a:bodyPr/>
          <a:lstStyle/>
          <a:p>
            <a:pPr lvl="1"/>
            <a:r>
              <a:rPr lang="en-US" sz="2101" dirty="0"/>
              <a:t>Interface initial airworthiness and maintenance, for ALS and MRBR</a:t>
            </a:r>
          </a:p>
          <a:p>
            <a:pPr lvl="2"/>
            <a:r>
              <a:rPr lang="en-US" sz="1951" dirty="0"/>
              <a:t>ALS: Scheduled or unscheduled maintenance e.g. in case of hard landing or severe usage</a:t>
            </a:r>
          </a:p>
          <a:p>
            <a:pPr lvl="1"/>
            <a:r>
              <a:rPr lang="en-US" sz="2101" dirty="0"/>
              <a:t>Data analysis TC holder vs maintenance organization</a:t>
            </a:r>
          </a:p>
          <a:p>
            <a:pPr lvl="2"/>
            <a:r>
              <a:rPr lang="en-US" sz="2250" dirty="0"/>
              <a:t>Visibility for CAMO</a:t>
            </a:r>
            <a:endParaRPr lang="en-US" sz="2101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18249-60F7-FD35-867C-64099428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35" y="636500"/>
            <a:ext cx="5057598" cy="5445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2FCC8-273A-DF26-1660-F36F0BDA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333" y="3571521"/>
            <a:ext cx="5134692" cy="225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0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A76AA-BE26-C032-572F-053A59160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Certification challenges of SHM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6BB8-EC02-4C96-3FD9-823B1A2AC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512" y="908720"/>
            <a:ext cx="11659676" cy="4757408"/>
          </a:xfrm>
        </p:spPr>
        <p:txBody>
          <a:bodyPr/>
          <a:lstStyle/>
          <a:p>
            <a:r>
              <a:rPr lang="en-US" sz="2400" dirty="0"/>
              <a:t>Installed vs. ground equipment certification</a:t>
            </a:r>
          </a:p>
          <a:p>
            <a:pPr lvl="1"/>
            <a:endParaRPr lang="en-US" dirty="0"/>
          </a:p>
          <a:p>
            <a:r>
              <a:rPr lang="en-US" sz="2400" dirty="0"/>
              <a:t>Qualification and probability of detection on specific configuration. Test pyramid</a:t>
            </a:r>
          </a:p>
          <a:p>
            <a:endParaRPr lang="en-US" sz="2400" dirty="0"/>
          </a:p>
          <a:p>
            <a:r>
              <a:rPr lang="en-US" sz="2400" dirty="0"/>
              <a:t>Design of Experiments. Representativeness of parameter combination</a:t>
            </a:r>
          </a:p>
          <a:p>
            <a:endParaRPr lang="en-US" sz="2400" dirty="0"/>
          </a:p>
          <a:p>
            <a:r>
              <a:rPr lang="en-US" sz="2400" dirty="0"/>
              <a:t>Technology maturity and process control </a:t>
            </a:r>
          </a:p>
          <a:p>
            <a:pPr lvl="1"/>
            <a:r>
              <a:rPr lang="en-US" sz="2000" dirty="0"/>
              <a:t>Knowledge and validation of the critical installation aspects. </a:t>
            </a:r>
          </a:p>
          <a:p>
            <a:pPr lvl="1"/>
            <a:r>
              <a:rPr lang="en-US" sz="2000" dirty="0"/>
              <a:t>Equipment qualification standard</a:t>
            </a:r>
          </a:p>
          <a:p>
            <a:pPr lvl="1"/>
            <a:r>
              <a:rPr lang="en-US" sz="2000" dirty="0"/>
              <a:t>Calibration. </a:t>
            </a:r>
          </a:p>
          <a:p>
            <a:pPr lvl="1"/>
            <a:r>
              <a:rPr lang="en-US" sz="2000" dirty="0"/>
              <a:t>Environmental and Durability tests</a:t>
            </a:r>
          </a:p>
          <a:p>
            <a:pPr lvl="1"/>
            <a:r>
              <a:rPr lang="en-US" sz="2000" dirty="0"/>
              <a:t>Inspector qualification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886D15-BA91-6A09-6A74-B743B66101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1FF2E-0624-1498-2838-14294D1A3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89" y="880757"/>
            <a:ext cx="11845045" cy="257015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AE9D-5F5D-B87A-3A62-0623A5961D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1704" y="3789040"/>
            <a:ext cx="11659676" cy="244827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If the technology is sensitive to different sources of variability , the number of experiments will have to increase according to a Design of Experiments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If the technology is sensitive to the geometry and level of assembly, a test pyramid will have to be developed from the coupon to the assembly level, with a link of understanding between levels, preferably with an understanding of the physics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9C55FF-44F7-487B-B7FA-844FB71134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692" y="1064139"/>
            <a:ext cx="11659676" cy="5472608"/>
          </a:xfrm>
        </p:spPr>
        <p:txBody>
          <a:bodyPr/>
          <a:lstStyle/>
          <a:p>
            <a:r>
              <a:rPr lang="en-US" dirty="0"/>
              <a:t>Probability of Detection shouldn’t be less than the current objective for NDI in practice : </a:t>
            </a:r>
          </a:p>
          <a:p>
            <a:pPr lvl="1"/>
            <a:r>
              <a:rPr lang="en-US" sz="1800" dirty="0"/>
              <a:t>90% probability with 95% </a:t>
            </a:r>
            <a:r>
              <a:rPr lang="en-US" sz="1798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confidence (</a:t>
            </a:r>
            <a:r>
              <a:rPr lang="en-US" sz="1798" dirty="0"/>
              <a:t>MIL-HDBK 1823, JSSG-2006)</a:t>
            </a:r>
          </a:p>
          <a:p>
            <a:pPr lvl="1"/>
            <a:r>
              <a:rPr lang="en-US" sz="1800" dirty="0"/>
              <a:t>Uncertainty decreases with  the number of specimens (smaller damage detection)</a:t>
            </a:r>
          </a:p>
          <a:p>
            <a:pPr lvl="1"/>
            <a:r>
              <a:rPr lang="en-US" sz="1800" dirty="0"/>
              <a:t>Variability is inherent to the design and its implementation</a:t>
            </a:r>
          </a:p>
          <a:p>
            <a:pPr lvl="1"/>
            <a:endParaRPr lang="en-US" sz="1800" dirty="0"/>
          </a:p>
          <a:p>
            <a:r>
              <a:rPr lang="en-US" sz="2099" dirty="0"/>
              <a:t>Reducing uncertainty</a:t>
            </a:r>
          </a:p>
          <a:p>
            <a:pPr lvl="2"/>
            <a:r>
              <a:rPr lang="en-US" sz="1600" dirty="0"/>
              <a:t>Robust step by step implementation and test pyramid</a:t>
            </a:r>
          </a:p>
          <a:p>
            <a:pPr lvl="2"/>
            <a:r>
              <a:rPr lang="en-US" sz="1600" dirty="0"/>
              <a:t>Process for test sequence, as for NDI</a:t>
            </a:r>
          </a:p>
          <a:p>
            <a:pPr lvl="2"/>
            <a:r>
              <a:rPr lang="en-US" sz="1600" dirty="0"/>
              <a:t>Increase number of configurations tested</a:t>
            </a:r>
          </a:p>
          <a:p>
            <a:pPr lvl="2"/>
            <a:r>
              <a:rPr lang="en-US" sz="1600" dirty="0"/>
              <a:t>Increase number of pairs sensor/damage. </a:t>
            </a:r>
          </a:p>
          <a:p>
            <a:pPr lvl="2"/>
            <a:r>
              <a:rPr lang="en-US" sz="1650" dirty="0"/>
              <a:t>Trade-off development and operation cost</a:t>
            </a:r>
          </a:p>
          <a:p>
            <a:pPr lvl="2"/>
            <a:endParaRPr lang="en-US" sz="1650" dirty="0"/>
          </a:p>
          <a:p>
            <a:r>
              <a:rPr lang="en-US" dirty="0"/>
              <a:t>Threshold established to not only limit missed damages, but also ensure there aren’t too many false alarms. Cost and safety issue</a:t>
            </a:r>
          </a:p>
          <a:p>
            <a:r>
              <a:rPr lang="en-US" dirty="0"/>
              <a:t>Depending on signal to noise ratio.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sz="1800" dirty="0"/>
              <a:t>Mathematical complexity of damage indexes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 descr="Probability of false alarm (PFA) vs probability of detection for... |  Download Scientific Diagram">
            <a:extLst>
              <a:ext uri="{FF2B5EF4-FFF2-40B4-BE49-F238E27FC236}">
                <a16:creationId xmlns:a16="http://schemas.microsoft.com/office/drawing/2014/main" id="{5DA0406C-7325-21BE-0E68-C75FB08E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36" y="2276872"/>
            <a:ext cx="43980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C8403-DF54-4258-92C0-35EA8FD34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Number of specimens, threshold and detectable damage</a:t>
            </a:r>
          </a:p>
        </p:txBody>
      </p:sp>
    </p:spTree>
    <p:extLst>
      <p:ext uri="{BB962C8B-B14F-4D97-AF65-F5344CB8AC3E}">
        <p14:creationId xmlns:p14="http://schemas.microsoft.com/office/powerpoint/2010/main" val="312514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CA76AA-BE26-C032-572F-053A591601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Maturity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66BB8-EC02-4C96-3FD9-823B1A2AC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620" y="636500"/>
            <a:ext cx="11659676" cy="5888844"/>
          </a:xfrm>
        </p:spPr>
        <p:txBody>
          <a:bodyPr/>
          <a:lstStyle/>
          <a:p>
            <a:endParaRPr lang="en-US" dirty="0"/>
          </a:p>
          <a:p>
            <a:r>
              <a:rPr lang="en-US" sz="2400" dirty="0"/>
              <a:t>Sequential phases of characterization and operational increasing risk, to gain confidence</a:t>
            </a:r>
          </a:p>
          <a:p>
            <a:pPr lvl="1"/>
            <a:r>
              <a:rPr lang="en-US" sz="2000" dirty="0"/>
              <a:t>1. Double-check existing crack with redundant inspections</a:t>
            </a:r>
          </a:p>
          <a:p>
            <a:pPr lvl="1"/>
            <a:r>
              <a:rPr lang="en-US" sz="2000" dirty="0"/>
              <a:t>2. SHM only. No cracks allowed</a:t>
            </a:r>
          </a:p>
          <a:p>
            <a:pPr lvl="1"/>
            <a:r>
              <a:rPr lang="en-US" sz="2000" dirty="0"/>
              <a:t>3. SHM only crack growth monitoring (flight with known cracks)</a:t>
            </a:r>
          </a:p>
          <a:p>
            <a:pPr lvl="1"/>
            <a:endParaRPr lang="en-US" sz="2000" dirty="0"/>
          </a:p>
          <a:p>
            <a:r>
              <a:rPr lang="en-US" sz="2000" dirty="0">
                <a:solidFill>
                  <a:schemeClr val="tx1"/>
                </a:solidFill>
              </a:rPr>
              <a:t>Flight with known cracks. </a:t>
            </a:r>
          </a:p>
          <a:p>
            <a:pPr lvl="1"/>
            <a:r>
              <a:rPr lang="en-US" sz="1800" dirty="0"/>
              <a:t>Last maturity step</a:t>
            </a:r>
          </a:p>
          <a:p>
            <a:pPr lvl="1"/>
            <a:r>
              <a:rPr lang="en-US" sz="1800" dirty="0"/>
              <a:t>Currently the baseline is that a crack should be repaired except in exceptional circumstances and with a number of conditions including UL capability</a:t>
            </a:r>
          </a:p>
          <a:p>
            <a:pPr lvl="1"/>
            <a:r>
              <a:rPr lang="en-US" sz="1800" dirty="0"/>
              <a:t>Policy to be complemented to consider awareness of well controlled cracks with a long margin to become critical</a:t>
            </a:r>
          </a:p>
          <a:p>
            <a:pPr lvl="1"/>
            <a:r>
              <a:rPr lang="en-US" sz="1800" dirty="0"/>
              <a:t>However important considerations:</a:t>
            </a:r>
          </a:p>
          <a:p>
            <a:pPr lvl="2"/>
            <a:r>
              <a:rPr lang="en-US" sz="1650" dirty="0"/>
              <a:t>Crack and spectrum well understood</a:t>
            </a:r>
          </a:p>
          <a:p>
            <a:pPr lvl="2"/>
            <a:r>
              <a:rPr lang="en-US" sz="1650" dirty="0"/>
              <a:t>Other opportunities for detection (e.g. visual)</a:t>
            </a:r>
          </a:p>
          <a:p>
            <a:pPr lvl="2"/>
            <a:r>
              <a:rPr lang="en-US" sz="1650" dirty="0"/>
              <a:t>System capable to identify crack geometry</a:t>
            </a:r>
          </a:p>
          <a:p>
            <a:pPr lvl="2"/>
            <a:r>
              <a:rPr lang="en-US" sz="1650" dirty="0"/>
              <a:t>Single vs multiple load path</a:t>
            </a:r>
          </a:p>
          <a:p>
            <a:pPr lvl="2"/>
            <a:r>
              <a:rPr lang="en-US" sz="1650" dirty="0"/>
              <a:t>Residual strength and life</a:t>
            </a:r>
          </a:p>
          <a:p>
            <a:pPr lvl="2"/>
            <a:endParaRPr lang="en-US" sz="165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4926" y="2132857"/>
            <a:ext cx="6842125" cy="2016125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522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D14B68-9690-654A-DE7F-3B55F04F62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Some SHM technologies for different materials and defects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E2AF2-67D3-D7BB-F381-4FDA5DFAD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5" y="1050296"/>
            <a:ext cx="11659676" cy="4757408"/>
          </a:xfrm>
        </p:spPr>
        <p:txBody>
          <a:bodyPr/>
          <a:lstStyle/>
          <a:p>
            <a:r>
              <a:rPr lang="en-US" dirty="0"/>
              <a:t>Piezoelectric actuators/sensors</a:t>
            </a:r>
          </a:p>
          <a:p>
            <a:r>
              <a:rPr lang="en-US" dirty="0"/>
              <a:t>Carbon Nano tube (increased conductivity, to measure changes)</a:t>
            </a:r>
          </a:p>
          <a:p>
            <a:r>
              <a:rPr lang="en-US" dirty="0"/>
              <a:t>Eddy current arrays</a:t>
            </a:r>
          </a:p>
          <a:p>
            <a:r>
              <a:rPr lang="en-US" dirty="0"/>
              <a:t>CVM sensor Comparative Vacuum Monitoring</a:t>
            </a:r>
          </a:p>
          <a:p>
            <a:r>
              <a:rPr lang="en-US" dirty="0"/>
              <a:t>Strain gages</a:t>
            </a:r>
          </a:p>
          <a:p>
            <a:endParaRPr lang="en-US" dirty="0"/>
          </a:p>
          <a:p>
            <a:r>
              <a:rPr lang="en-US" dirty="0"/>
              <a:t>Metallic cracks , corrosion, delamination, debonding. </a:t>
            </a:r>
          </a:p>
          <a:p>
            <a:r>
              <a:rPr lang="en-US" dirty="0"/>
              <a:t>Different maturity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8CF81-01BF-1FF4-8AF6-7DD10FD6C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3467547"/>
            <a:ext cx="3982006" cy="2781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3F0768-CE25-B465-149A-921A13DCBC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4"/>
          <a:stretch/>
        </p:blipFill>
        <p:spPr>
          <a:xfrm>
            <a:off x="7608168" y="608765"/>
            <a:ext cx="2830736" cy="26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C8403-DF54-4258-92C0-35EA8FD341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ARP6821 probability chapters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2F71B-0045-7DDA-AF9E-770B9E903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84" y="1525632"/>
            <a:ext cx="8260263" cy="1687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62C25D-AE94-66EA-729F-70FDD5851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284984"/>
            <a:ext cx="9895126" cy="3096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7912F9A-7629-8107-6ED4-CA42D01DE8EB}"/>
                  </a:ext>
                </a:extLst>
              </p14:cNvPr>
              <p14:cNvContentPartPr/>
              <p14:nvPr/>
            </p14:nvContentPartPr>
            <p14:xfrm>
              <a:off x="2214011" y="4800555"/>
              <a:ext cx="73908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7912F9A-7629-8107-6ED4-CA42D01DE8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0011" y="4692555"/>
                <a:ext cx="7498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D299D51-4E4E-9C25-025D-9C32BB98A63E}"/>
                  </a:ext>
                </a:extLst>
              </p14:cNvPr>
              <p14:cNvContentPartPr/>
              <p14:nvPr/>
            </p14:nvContentPartPr>
            <p14:xfrm>
              <a:off x="2257211" y="4800555"/>
              <a:ext cx="370764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D299D51-4E4E-9C25-025D-9C32BB98A6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03211" y="4692555"/>
                <a:ext cx="381528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393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0882A8-4839-A199-57F3-9F4D518D29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Chapter 5 Sources of variability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C3AAB-CD0E-CB72-0005-65302C948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859534"/>
            <a:ext cx="4801938" cy="53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BC45AB-F286-B440-3780-44F65419DA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Use of a Damage Index to establish damage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F9A08-7ED3-CE5C-9452-8B9BED3432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5" y="836712"/>
            <a:ext cx="11659676" cy="4757408"/>
          </a:xfrm>
        </p:spPr>
        <p:txBody>
          <a:bodyPr/>
          <a:lstStyle/>
          <a:p>
            <a:r>
              <a:rPr lang="en-US" dirty="0"/>
              <a:t>Damage indices are the result of engineering development and often proprietary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DD82C-A4E0-D6EF-4970-C2DAED31D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69"/>
          <a:stretch/>
        </p:blipFill>
        <p:spPr>
          <a:xfrm>
            <a:off x="695400" y="3185587"/>
            <a:ext cx="7746156" cy="27588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82512C-A1B5-ADD8-A6E2-8E55E88D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1263880"/>
            <a:ext cx="7746156" cy="163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9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51A676-A14C-B1E6-5CE1-DDE2106E1C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Chapter 7, Statistical methods to evaluate SHM capability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3E078-6891-E755-CD1F-196655A764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162" y="1008242"/>
            <a:ext cx="11659676" cy="4823260"/>
          </a:xfrm>
        </p:spPr>
        <p:txBody>
          <a:bodyPr/>
          <a:lstStyle/>
          <a:p>
            <a:r>
              <a:rPr lang="en-US" dirty="0"/>
              <a:t>Next step from Appendix G from MIL-HDBK 1823A (for conventional NDI)</a:t>
            </a:r>
          </a:p>
          <a:p>
            <a:endParaRPr lang="en-US" dirty="0"/>
          </a:p>
          <a:p>
            <a:r>
              <a:rPr lang="en-US" b="1" dirty="0"/>
              <a:t>29/29 method</a:t>
            </a:r>
          </a:p>
          <a:p>
            <a:endParaRPr lang="en-US" dirty="0"/>
          </a:p>
          <a:p>
            <a:r>
              <a:rPr lang="en-US" dirty="0"/>
              <a:t>Non-parametric method. Pass-fail; ignores the damage index information.</a:t>
            </a:r>
          </a:p>
          <a:p>
            <a:r>
              <a:rPr lang="en-US" dirty="0"/>
              <a:t>For a certain couple sensor/damage</a:t>
            </a:r>
          </a:p>
          <a:p>
            <a:r>
              <a:rPr lang="en-US" dirty="0"/>
              <a:t>Sampling Binomial distribution:</a:t>
            </a:r>
          </a:p>
          <a:p>
            <a:pPr lvl="1"/>
            <a:r>
              <a:rPr lang="en-US" dirty="0"/>
              <a:t>Drawing with replacement from an urn with proportion f of red balls (detections)</a:t>
            </a:r>
          </a:p>
          <a:p>
            <a:pPr lvl="1"/>
            <a:r>
              <a:rPr lang="en-US" dirty="0"/>
              <a:t>Prior: Conservatively assume one ball was extracted before and it was green</a:t>
            </a:r>
          </a:p>
          <a:p>
            <a:pPr marL="342576" lvl="1" indent="0">
              <a:buNone/>
            </a:pPr>
            <a:endParaRPr lang="en-US" dirty="0"/>
          </a:p>
          <a:p>
            <a:r>
              <a:rPr lang="en-US" dirty="0"/>
              <a:t>Inference of f from the number of positives r from a  sample n is a beta distribution</a:t>
            </a:r>
          </a:p>
          <a:p>
            <a:pPr lvl="1"/>
            <a:r>
              <a:rPr lang="en-US" dirty="0"/>
              <a:t> alpha=r, beta=n-r+1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all 29 of a sample of 29 are red (r=n) f&gt;=.9 with confidence 95.3%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0CC814-E15C-8AD7-E5AA-6C9FEBB53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40"/>
          <a:stretch/>
        </p:blipFill>
        <p:spPr>
          <a:xfrm>
            <a:off x="9048328" y="764704"/>
            <a:ext cx="1224461" cy="21012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8520B1-3283-2866-65F8-187A9F5EED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" t="11207" r="6905" b="11969"/>
          <a:stretch/>
        </p:blipFill>
        <p:spPr>
          <a:xfrm>
            <a:off x="8544270" y="5426973"/>
            <a:ext cx="3381567" cy="422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217B71-6C34-8063-AFD3-539CE4845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4271" y="3435576"/>
            <a:ext cx="3348523" cy="1763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D87E6D-64F8-9CA9-2743-66EBC8DF45A1}"/>
                  </a:ext>
                </a:extLst>
              </p:cNvPr>
              <p:cNvSpPr txBox="1"/>
              <p:nvPr/>
            </p:nvSpPr>
            <p:spPr>
              <a:xfrm>
                <a:off x="839416" y="4761534"/>
                <a:ext cx="5683484" cy="6654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:r>
                  <a:rPr lang="en-US" sz="2400" dirty="0">
                    <a:latin typeface="Bookman Old Style" panose="02050604050505020204" pitchFamily="18" charset="0"/>
                  </a:rPr>
                  <a:t>g(</a:t>
                </a:r>
                <a:r>
                  <a:rPr lang="en-US" sz="2400" dirty="0" err="1">
                    <a:latin typeface="Bookman Old Style" panose="02050604050505020204" pitchFamily="18" charset="0"/>
                  </a:rPr>
                  <a:t>f|DX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D87E6D-64F8-9CA9-2743-66EBC8DF45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761534"/>
                <a:ext cx="5683484" cy="665439"/>
              </a:xfrm>
              <a:prstGeom prst="rect">
                <a:avLst/>
              </a:prstGeom>
              <a:blipFill>
                <a:blip r:embed="rId6"/>
                <a:stretch>
                  <a:fillRect l="-3326" b="-9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61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4119C-A9AF-AC6A-4175-799AC45B7C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SODAD (Size of Deterioration At Detection)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33E2B-5762-186D-6EBE-7E3F5B6B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8314572" cy="487272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CFF482E-46C5-195E-BA27-07589FCB8E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3935" y="1050296"/>
            <a:ext cx="11659676" cy="4757408"/>
          </a:xfrm>
        </p:spPr>
        <p:txBody>
          <a:bodyPr/>
          <a:lstStyle/>
          <a:p>
            <a:r>
              <a:rPr lang="en-US" sz="2400" dirty="0"/>
              <a:t>Focusses attention on detections close to the threshold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3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5C88F3-588E-DC55-745F-458B8317CD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Hypothesis testing: Underlying probability distribution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FE9609-1826-3438-DE58-3177D31B8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" y="1916832"/>
            <a:ext cx="12192000" cy="4339167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E8A4E4-1277-80D3-5DBC-35E06F48D5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162" y="1074094"/>
            <a:ext cx="11659676" cy="4757408"/>
          </a:xfrm>
        </p:spPr>
        <p:txBody>
          <a:bodyPr/>
          <a:lstStyle/>
          <a:p>
            <a:r>
              <a:rPr lang="en-US" dirty="0"/>
              <a:t>Family of distributions with best fit.</a:t>
            </a:r>
          </a:p>
          <a:p>
            <a:r>
              <a:rPr lang="en-US" dirty="0"/>
              <a:t>Visually for ML fit, or analytically for all the weighted parameter combinations</a:t>
            </a:r>
          </a:p>
        </p:txBody>
      </p:sp>
    </p:spTree>
    <p:extLst>
      <p:ext uri="{BB962C8B-B14F-4D97-AF65-F5344CB8AC3E}">
        <p14:creationId xmlns:p14="http://schemas.microsoft.com/office/powerpoint/2010/main" val="158532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6503B9-5167-70C6-2C09-3AC07E7A28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Random Parameter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448AF-E5A0-C0CA-7875-F7FE119670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Bayesian approach with weakly informative priors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8C1F9-4409-1498-1371-806B8E73C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2420888"/>
            <a:ext cx="5210902" cy="3895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8FE1A8-DE9F-EFE6-2658-CC382EF2B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664" y="752636"/>
            <a:ext cx="5984246" cy="5881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799F90-5A83-70BF-C8C8-18EA458D5F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64" y="1250521"/>
            <a:ext cx="7304652" cy="450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E876A1-AC8B-8605-657C-F48A43F15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9455" y="1739166"/>
            <a:ext cx="2653761" cy="3936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14ACFB-6698-258A-9DE0-59E98AF61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316" y="1739166"/>
            <a:ext cx="5973806" cy="3936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45319F-5C88-F8AA-2D91-B5F7922AA7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376" y="3279739"/>
            <a:ext cx="5210902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60000"/>
          <a:buFontTx/>
          <a:buBlip>
            <a:blip xmlns:r="http://schemas.openxmlformats.org/officeDocument/2006/relationships" r:embed="rId1"/>
          </a:buBlip>
          <a:tabLst/>
          <a:defRPr kumimoji="0" lang="en-GB" altLang="en-US" sz="3200" b="0" i="0" u="none" strike="noStrike" cap="none" normalizeH="0" baseline="0" smtClean="0">
            <a:ln>
              <a:noFill/>
            </a:ln>
            <a:solidFill>
              <a:srgbClr val="055685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EBB43F13107FF4787EC4CB632C5DC9A" ma:contentTypeVersion="15" ma:contentTypeDescription="Crear nuevo documento." ma:contentTypeScope="" ma:versionID="a6b53b2b755a016176dfe2d960b9f128">
  <xsd:schema xmlns:xsd="http://www.w3.org/2001/XMLSchema" xmlns:xs="http://www.w3.org/2001/XMLSchema" xmlns:p="http://schemas.microsoft.com/office/2006/metadata/properties" xmlns:ns2="97fbcb94-cc7e-4fc1-b712-72eb87fe7435" xmlns:ns3="dc442e8c-c0ad-48ac-bbe5-0d89f4207c4a" targetNamespace="http://schemas.microsoft.com/office/2006/metadata/properties" ma:root="true" ma:fieldsID="8abc712b61d8792e5520f9ada58b623a" ns2:_="" ns3:_="">
    <xsd:import namespace="97fbcb94-cc7e-4fc1-b712-72eb87fe7435"/>
    <xsd:import namespace="dc442e8c-c0ad-48ac-bbe5-0d89f4207c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bcb94-cc7e-4fc1-b712-72eb87fe74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7fa2e40-47c4-4e89-8171-201bc8d276af}" ma:internalName="TaxCatchAll" ma:showField="CatchAllData" ma:web="97fbcb94-cc7e-4fc1-b712-72eb87fe7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2e8c-c0ad-48ac-bbe5-0d89f4207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690bfbf6-0729-405d-b257-62de3e4533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fbcb94-cc7e-4fc1-b712-72eb87fe7435" xsi:nil="true"/>
    <lcf76f155ced4ddcb4097134ff3c332f xmlns="dc442e8c-c0ad-48ac-bbe5-0d89f4207c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0DBB88-15EE-4B9B-A089-4643B89E097E}"/>
</file>

<file path=customXml/itemProps2.xml><?xml version="1.0" encoding="utf-8"?>
<ds:datastoreItem xmlns:ds="http://schemas.openxmlformats.org/officeDocument/2006/customXml" ds:itemID="{3972FAC8-BEDF-42D5-B085-B995EB495DC0}"/>
</file>

<file path=customXml/itemProps3.xml><?xml version="1.0" encoding="utf-8"?>
<ds:datastoreItem xmlns:ds="http://schemas.openxmlformats.org/officeDocument/2006/customXml" ds:itemID="{E0C511A3-F141-4844-B5FF-EEF30CA0CE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7651</TotalTime>
  <Words>912</Words>
  <Application>Microsoft Office PowerPoint</Application>
  <PresentationFormat>Widescreen</PresentationFormat>
  <Paragraphs>153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Bookman Old Style</vt:lpstr>
      <vt:lpstr>Calibri</vt:lpstr>
      <vt:lpstr>Cambria Math</vt:lpstr>
      <vt:lpstr>Times New Roman</vt:lpstr>
      <vt:lpstr>Verdana</vt:lpstr>
      <vt:lpstr>Office Theme</vt:lpstr>
      <vt:lpstr>2_Default Design</vt:lpstr>
      <vt:lpstr>  SHM Probability Of Detection Aircraft certification outlook  Elena García Sánchez, Structures expert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EASA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coxjani</dc:creator>
  <cp:lastModifiedBy>GARCIA SANCHEZ Elena</cp:lastModifiedBy>
  <cp:revision>461</cp:revision>
  <cp:lastPrinted>2014-06-30T08:07:42Z</cp:lastPrinted>
  <dcterms:created xsi:type="dcterms:W3CDTF">2010-09-14T11:53:54Z</dcterms:created>
  <dcterms:modified xsi:type="dcterms:W3CDTF">2024-11-04T15:47:20Z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0x0101001EBB43F13107FF4787EC4CB632C5DC9A</vt:lpwstr>
  </property>
</Properties>
</file>