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6" r:id="rId1"/>
  </p:sldMasterIdLst>
  <p:notesMasterIdLst>
    <p:notesMasterId r:id="rId19"/>
  </p:notesMasterIdLst>
  <p:sldIdLst>
    <p:sldId id="256" r:id="rId2"/>
    <p:sldId id="287" r:id="rId3"/>
    <p:sldId id="257" r:id="rId4"/>
    <p:sldId id="273" r:id="rId5"/>
    <p:sldId id="278" r:id="rId6"/>
    <p:sldId id="275" r:id="rId7"/>
    <p:sldId id="280" r:id="rId8"/>
    <p:sldId id="270" r:id="rId9"/>
    <p:sldId id="279" r:id="rId10"/>
    <p:sldId id="282" r:id="rId11"/>
    <p:sldId id="283" r:id="rId12"/>
    <p:sldId id="281" r:id="rId13"/>
    <p:sldId id="284" r:id="rId14"/>
    <p:sldId id="285" r:id="rId15"/>
    <p:sldId id="269" r:id="rId16"/>
    <p:sldId id="271" r:id="rId17"/>
    <p:sldId id="286" r:id="rId18"/>
  </p:sldIdLst>
  <p:sldSz cx="12192000" cy="6858000"/>
  <p:notesSz cx="6858000" cy="9144000"/>
  <p:embeddedFontLst>
    <p:embeddedFont>
      <p:font typeface="Arial Rounded MT Bold" panose="020F0704030504030204" pitchFamily="3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Lucida Sans" panose="020B0602030504020204" pitchFamily="34" charset="0"/>
      <p:regular r:id="rId22"/>
      <p:bold r:id="rId23"/>
      <p:italic r:id="rId24"/>
      <p:boldItalic r:id="rId25"/>
    </p:embeddedFont>
    <p:embeddedFont>
      <p:font typeface="Lustria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aN4HeIx/ok+hE4/D5EEloygr6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nis" initials="g" lastIdx="1" clrIdx="0">
    <p:extLst>
      <p:ext uri="{19B8F6BF-5375-455C-9EA6-DF929625EA0E}">
        <p15:presenceInfo xmlns:p15="http://schemas.microsoft.com/office/powerpoint/2012/main" userId="dbe83abe58d2cf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E49CC5-860F-49DE-A290-82C8A12B4AAE}">
  <a:tblStyle styleId="{7EE49CC5-860F-49DE-A290-82C8A12B4AAE}" styleName="Table_0">
    <a:wholeTbl>
      <a:tcTxStyle b="off" i="off">
        <a:font>
          <a:latin typeface="Calisto MT"/>
          <a:ea typeface="Calisto MT"/>
          <a:cs typeface="Calisto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E8E7"/>
          </a:solidFill>
        </a:fill>
      </a:tcStyle>
    </a:wholeTbl>
    <a:band1H>
      <a:tcTxStyle/>
      <a:tcStyle>
        <a:tcBdr/>
        <a:fill>
          <a:solidFill>
            <a:srgbClr val="E7CE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CE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2EAE4D-CD14-4EBD-8099-5BC1F4A1D3F8}" styleName="Table_1">
    <a:wholeTbl>
      <a:tcTxStyle b="off" i="off">
        <a:font>
          <a:latin typeface="Calisto MT"/>
          <a:ea typeface="Calisto MT"/>
          <a:cs typeface="Calisto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sto MT"/>
          <a:ea typeface="Calisto MT"/>
          <a:cs typeface="Calisto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550" autoAdjust="0"/>
  </p:normalViewPr>
  <p:slideViewPr>
    <p:cSldViewPr snapToGrid="0">
      <p:cViewPr varScale="1">
        <p:scale>
          <a:sx n="69" d="100"/>
          <a:sy n="69" d="100"/>
        </p:scale>
        <p:origin x="84" y="3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2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8D0CB2-6EFF-4878-B1DD-DED651C81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A1D2A5C-D2D3-4163-908A-E2538071D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24B1DC5-D97C-4B84-A254-9CF8217F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28F69E-E137-4E4C-9B5A-02A1D5EE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0261F7-3C29-4379-8B60-06F81AC4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C14E40-A06C-477B-875A-4D3D5060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A02075F-61EA-4C70-8C8F-73DA9D81F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4700C8-3814-493B-BE27-C37C5F58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8B59FF-DE26-411A-A077-5A103CF5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CEB4C6-A612-4594-8FA0-99F0B2C0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02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0C9AB2D-9630-4E4F-B83A-36CDAF3B1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8986E6B-36C1-44F1-A093-6B0CB864B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1BFEF3-C3C8-438F-9B4E-BC36DCBA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5ACB07-991A-468D-B07A-8CEC8B14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B221121-8B0C-4D9B-91E6-D540E94D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354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EDA69A-01A3-4F35-AAD3-5DD22F01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EFDD15-197D-478C-B9AB-0E575C66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7A15C0-C4BE-4959-B2F4-851D6E12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0FC1FA-6A27-4CE2-A10F-15A93111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12A90DC-4766-4796-9CE8-0E4A4971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74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4D79CC-9624-46F7-BC6F-D0E6C80D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8D857E-473D-48EF-8A88-3599918CD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3A0FAC-6BAD-4A53-93CD-3AD11870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B9F6EA-BEF2-4106-A1D3-866B02AA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E6D646-C66C-4FA7-B6F8-501B5C4E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2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C87A56-29D3-4D00-91EE-E0951A6E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577B14-BA1A-4146-AEF7-900BF991E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1465EA0-3827-4E58-A180-EE271925A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9A03FAA-DC89-470B-8C70-3B418657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C0A2372-273E-4F3C-85B7-08189EFC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6C69BA-2C26-4BE9-8B4C-B19573B9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57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B7D45A-6C08-47BC-9D8D-B906BF97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86E70D-EFE0-43E9-ABBA-08651E27A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42FF57A-8F79-4F27-B853-F12EE3B97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DFEE521-86EA-4861-AE0F-9E8CFD1F4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1429E04-27BA-4C9A-8FC8-0E59B59A4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DCE7303-3A66-4E4D-A297-F41C7994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EE79F6F-1920-4C67-8177-133ACADC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01CA38A-EAD7-4BAD-8E05-CB4CD2F2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79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892314-4991-4AB3-93C9-F2E99426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CF9E60B-8EA9-4E6C-BAB1-5C51F15A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B3D5EB2-2822-4903-8BC1-2C3C781A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F8D69BB-402C-4CDE-9FCD-0D432D99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3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CAF8FA7-F68E-4DF6-BF89-277BBE4E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874E73E-E901-41F0-B549-226B72CF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444614D-FAE0-498E-B076-E5A992432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0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3D6F54-020F-44AA-8D89-1A08EF1F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08D0B0-24C9-45D8-8EE9-AA38864F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0691E9-8651-4EB1-B28D-CD04EFE5B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6B6E3A-93CA-4333-8B85-C8E1A3C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C79569-2DA5-4C76-A10B-7D42294F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F2EF7D5-B369-42B3-9E1C-7F2D1196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409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FE4B54-2752-474C-98B6-0645E7DC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D3C0C38-679B-48B3-853B-6B92352A1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E82B6C-DB5C-43A6-B41C-2500B247A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7F538E1-6899-47CE-9205-974C51DA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A252D3-9499-406F-B99D-DCBE8806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E410F80-A1F2-41D1-A928-9E7DB13A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07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847AE8C-DF96-4CB5-A2D9-7C1A14F1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5BA167-AE41-490B-8D76-36B8E039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BD3613-614A-4A4D-B768-269D942EA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67A610B-57CB-46F5-9AEA-38D6D2260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7EA10C-F2CD-4702-B84F-537D5361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5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4D9CDD-F250-40ED-A47D-C06F4899F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324" y="2876788"/>
            <a:ext cx="3595493" cy="2396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7" name="Google Shape;157;p1" descr="Εικόνα που περιέχει κείμενο, γραμματοσειρά, λογότυπο, έμβλημα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2097" t="7136" b="10375"/>
          <a:stretch/>
        </p:blipFill>
        <p:spPr>
          <a:xfrm>
            <a:off x="2397966" y="520632"/>
            <a:ext cx="2668557" cy="815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8" name="Google Shape;158;p1"/>
          <p:cNvSpPr txBox="1">
            <a:spLocks noGrp="1"/>
          </p:cNvSpPr>
          <p:nvPr>
            <p:ph type="ctrTitle"/>
          </p:nvPr>
        </p:nvSpPr>
        <p:spPr>
          <a:xfrm>
            <a:off x="1306257" y="728664"/>
            <a:ext cx="9760487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</a:pPr>
            <a:r>
              <a:rPr lang="en-US" sz="3200" dirty="0">
                <a:latin typeface="Arial Rounded MT Bold" panose="020F0704030504030204" pitchFamily="34" charset="0"/>
                <a:ea typeface="Lustria"/>
                <a:cs typeface="Lustria"/>
                <a:sym typeface="Lustria"/>
              </a:rPr>
              <a:t>A Deep Learning based pipeline for online Remaining Useful Life diagnostics &amp; prognostics</a:t>
            </a:r>
            <a:r>
              <a:rPr lang="el-GR" sz="3200" dirty="0">
                <a:latin typeface="Arial Rounded MT Bold" panose="020F0704030504030204" pitchFamily="34" charset="0"/>
                <a:ea typeface="Lustria"/>
                <a:cs typeface="Lustria"/>
                <a:sym typeface="Lustria"/>
              </a:rPr>
              <a:t> </a:t>
            </a:r>
            <a:endParaRPr dirty="0">
              <a:latin typeface="Arial Rounded MT Bold" panose="020F0704030504030204" pitchFamily="34" charset="0"/>
            </a:endParaRPr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9850" y="520632"/>
            <a:ext cx="4555203" cy="815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0" name="Google Shape;160;p1"/>
          <p:cNvSpPr txBox="1"/>
          <p:nvPr/>
        </p:nvSpPr>
        <p:spPr>
          <a:xfrm>
            <a:off x="2000573" y="5273783"/>
            <a:ext cx="80149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ea typeface="Lustria"/>
                <a:cs typeface="Lustria"/>
                <a:sym typeface="Lustria"/>
              </a:rPr>
              <a:t>Giannis Stamatelatos – PhD candidate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Lustria"/>
                <a:cs typeface="Lustria"/>
                <a:sym typeface="Lustria"/>
              </a:rPr>
              <a:t>Theodoros </a:t>
            </a:r>
            <a:r>
              <a:rPr lang="en-US" sz="1800" dirty="0" err="1">
                <a:ea typeface="Lustria"/>
                <a:cs typeface="Lustria"/>
                <a:sym typeface="Lustria"/>
              </a:rPr>
              <a:t>Loutas</a:t>
            </a:r>
            <a:r>
              <a:rPr lang="en-US" sz="1800" dirty="0">
                <a:ea typeface="Lustria"/>
                <a:cs typeface="Lustria"/>
                <a:sym typeface="Lustria"/>
              </a:rPr>
              <a:t> – Professor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4194B8-2812-425F-90D6-450A5A3C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4" y="33422"/>
            <a:ext cx="10515600" cy="96488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Stiffness and RUL 1 by 1 comparison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38B981D-D476-4A34-B3C7-6F34C2B13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58" y="1306082"/>
            <a:ext cx="4266729" cy="260269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8181270-3715-4684-9620-3400F3210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58" y="3659385"/>
            <a:ext cx="4266729" cy="238249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56E4FE4-AC48-4920-B93B-0430E9ACE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394" y="1306082"/>
            <a:ext cx="4253997" cy="260269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DCBFD80-A78A-49E6-9D7E-C3313C5C3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394" y="3659385"/>
            <a:ext cx="4253997" cy="2382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0C7736-FED0-4418-A63F-B98FCFAC973C}"/>
              </a:ext>
            </a:extLst>
          </p:cNvPr>
          <p:cNvSpPr txBox="1"/>
          <p:nvPr/>
        </p:nvSpPr>
        <p:spPr>
          <a:xfrm>
            <a:off x="3639998" y="6041877"/>
            <a:ext cx="743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FOD4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CD0DC-7048-4EFC-8911-B60E377A2E07}"/>
              </a:ext>
            </a:extLst>
          </p:cNvPr>
          <p:cNvSpPr txBox="1"/>
          <p:nvPr/>
        </p:nvSpPr>
        <p:spPr>
          <a:xfrm>
            <a:off x="8350383" y="6041877"/>
            <a:ext cx="743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FOD5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568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4CD6C30F-5D90-4C30-B925-61A3B55C5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24" y="1195449"/>
            <a:ext cx="4159540" cy="260269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DE70769-85F0-490A-82BE-8FC147B5F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024" y="3540013"/>
            <a:ext cx="4159541" cy="257607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13AC2E7-F430-473F-B103-D50BB5863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37" y="1195449"/>
            <a:ext cx="4159539" cy="2576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D17165-4044-4E95-9BD4-D3BB3592C479}"/>
              </a:ext>
            </a:extLst>
          </p:cNvPr>
          <p:cNvSpPr txBox="1"/>
          <p:nvPr/>
        </p:nvSpPr>
        <p:spPr>
          <a:xfrm>
            <a:off x="3576007" y="6116092"/>
            <a:ext cx="764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FOD6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4E3B0-9D37-49DB-84FE-2C004A796FF9}"/>
              </a:ext>
            </a:extLst>
          </p:cNvPr>
          <p:cNvSpPr txBox="1"/>
          <p:nvPr/>
        </p:nvSpPr>
        <p:spPr>
          <a:xfrm>
            <a:off x="8297115" y="6144223"/>
            <a:ext cx="743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FOD7</a:t>
            </a:r>
            <a:endParaRPr lang="en-US" sz="1400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F43A96A3-2454-459C-B9C0-41553AD8D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435" y="3540012"/>
            <a:ext cx="4159541" cy="2576079"/>
          </a:xfrm>
          <a:prstGeom prst="rect">
            <a:avLst/>
          </a:prstGeom>
        </p:spPr>
      </p:pic>
      <p:sp>
        <p:nvSpPr>
          <p:cNvPr id="16" name="Τίτλος 1">
            <a:extLst>
              <a:ext uri="{FF2B5EF4-FFF2-40B4-BE49-F238E27FC236}">
                <a16:creationId xmlns:a16="http://schemas.microsoft.com/office/drawing/2014/main" id="{EB3E8AEB-A1AA-4BD1-BD47-B753B6D361DF}"/>
              </a:ext>
            </a:extLst>
          </p:cNvPr>
          <p:cNvSpPr txBox="1">
            <a:spLocks/>
          </p:cNvSpPr>
          <p:nvPr/>
        </p:nvSpPr>
        <p:spPr>
          <a:xfrm>
            <a:off x="1055594" y="33422"/>
            <a:ext cx="10515600" cy="964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Stiffness and RUL 1 by 1 comparison</a:t>
            </a:r>
          </a:p>
        </p:txBody>
      </p:sp>
    </p:spTree>
    <p:extLst>
      <p:ext uri="{BB962C8B-B14F-4D97-AF65-F5344CB8AC3E}">
        <p14:creationId xmlns:p14="http://schemas.microsoft.com/office/powerpoint/2010/main" val="300157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2D7101-49E7-44AB-A893-216AFD0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52"/>
            <a:ext cx="10515600" cy="103584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Hyperparameters and Training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CBDCF1F-9E78-4E40-98DC-62861822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297" y="2074678"/>
            <a:ext cx="4016679" cy="3209093"/>
          </a:xfrm>
          <a:prstGeom prst="rect">
            <a:avLst/>
          </a:prstGeom>
        </p:spPr>
      </p:pic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E3DFC13C-598D-4E6D-B277-DE458ED22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77994"/>
              </p:ext>
            </p:extLst>
          </p:nvPr>
        </p:nvGraphicFramePr>
        <p:xfrm>
          <a:off x="1459283" y="1442114"/>
          <a:ext cx="4442190" cy="498674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51224">
                  <a:extLst>
                    <a:ext uri="{9D8B030D-6E8A-4147-A177-3AD203B41FA5}">
                      <a16:colId xmlns:a16="http://schemas.microsoft.com/office/drawing/2014/main" val="252565425"/>
                    </a:ext>
                  </a:extLst>
                </a:gridCol>
                <a:gridCol w="1890966">
                  <a:extLst>
                    <a:ext uri="{9D8B030D-6E8A-4147-A177-3AD203B41FA5}">
                      <a16:colId xmlns:a16="http://schemas.microsoft.com/office/drawing/2014/main" val="1963371094"/>
                    </a:ext>
                  </a:extLst>
                </a:gridCol>
              </a:tblGrid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Parameter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  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layers)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38132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Pre-message Layers (#)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Linear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029836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Graph Layers (#)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GCNConv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36418"/>
                  </a:ext>
                </a:extLst>
              </a:tr>
              <a:tr h="3634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Post-message Layers (#)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Linear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96120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Hidden Dim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269874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Activation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Leaky ReLU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304510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Dropout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307573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Learning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303360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Learning rate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ReduceLROnPlateau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510796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Scheduler’s patience epochs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99327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Scheduler’s decay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57309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Early stop patience epochs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46163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Optimizer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Adam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06111"/>
                  </a:ext>
                </a:extLst>
              </a:tr>
              <a:tr h="3556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Batch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03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68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F30B73-6152-4155-9B24-6EE67888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Guided Waves Deep Learning Pipeline Plans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0C8FB8-0B39-4037-9052-174647DD3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05" y="1280281"/>
            <a:ext cx="5221396" cy="3458407"/>
          </a:xfrm>
          <a:prstGeom prst="rect">
            <a:avLst/>
          </a:prstGeom>
        </p:spPr>
      </p:pic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343C82D0-782A-4AE4-BC4D-BDFAB5FA2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696153"/>
              </p:ext>
            </p:extLst>
          </p:nvPr>
        </p:nvGraphicFramePr>
        <p:xfrm>
          <a:off x="5864268" y="3475973"/>
          <a:ext cx="3365500" cy="951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63055427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84879064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86447978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85332421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670715691"/>
                    </a:ext>
                  </a:extLst>
                </a:gridCol>
              </a:tblGrid>
              <a:tr h="180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50kHz</a:t>
                      </a:r>
                      <a:endParaRPr lang="en-US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100kHz</a:t>
                      </a:r>
                      <a:endParaRPr lang="en-US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150kHz</a:t>
                      </a:r>
                      <a:endParaRPr lang="en-US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200kHz</a:t>
                      </a:r>
                      <a:endParaRPr lang="en-US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250kHz</a:t>
                      </a:r>
                      <a:endParaRPr lang="en-US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993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0778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2892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0103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Act.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5531394"/>
                  </a:ext>
                </a:extLst>
              </a:tr>
            </a:tbl>
          </a:graphicData>
        </a:graphic>
      </p:graphicFrame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675268CD-FAC6-4FE4-9386-CAEE7DFAF573}"/>
              </a:ext>
            </a:extLst>
          </p:cNvPr>
          <p:cNvCxnSpPr>
            <a:cxnSpLocks/>
          </p:cNvCxnSpPr>
          <p:nvPr/>
        </p:nvCxnSpPr>
        <p:spPr>
          <a:xfrm>
            <a:off x="4916466" y="2837145"/>
            <a:ext cx="1268260" cy="56680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46654512-998D-4D1C-B618-18FEE473C8E8}"/>
              </a:ext>
            </a:extLst>
          </p:cNvPr>
          <p:cNvCxnSpPr>
            <a:cxnSpLocks/>
          </p:cNvCxnSpPr>
          <p:nvPr/>
        </p:nvCxnSpPr>
        <p:spPr>
          <a:xfrm>
            <a:off x="4916466" y="2837145"/>
            <a:ext cx="1897693" cy="56680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3B47F113-C20C-4875-8EF7-F77155C41B1E}"/>
              </a:ext>
            </a:extLst>
          </p:cNvPr>
          <p:cNvCxnSpPr>
            <a:cxnSpLocks/>
          </p:cNvCxnSpPr>
          <p:nvPr/>
        </p:nvCxnSpPr>
        <p:spPr>
          <a:xfrm>
            <a:off x="4916466" y="2824619"/>
            <a:ext cx="2536520" cy="57932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5E58F4F2-E694-4243-9321-E3FC6CED64BB}"/>
              </a:ext>
            </a:extLst>
          </p:cNvPr>
          <p:cNvCxnSpPr>
            <a:cxnSpLocks/>
          </p:cNvCxnSpPr>
          <p:nvPr/>
        </p:nvCxnSpPr>
        <p:spPr>
          <a:xfrm>
            <a:off x="4916466" y="2837145"/>
            <a:ext cx="3240067" cy="58872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0658EA55-19B8-4AC5-8761-9E19B3111FD5}"/>
              </a:ext>
            </a:extLst>
          </p:cNvPr>
          <p:cNvCxnSpPr>
            <a:cxnSpLocks/>
          </p:cNvCxnSpPr>
          <p:nvPr/>
        </p:nvCxnSpPr>
        <p:spPr>
          <a:xfrm>
            <a:off x="4960307" y="2824619"/>
            <a:ext cx="3914383" cy="60124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Πίνακας 22">
            <a:extLst>
              <a:ext uri="{FF2B5EF4-FFF2-40B4-BE49-F238E27FC236}">
                <a16:creationId xmlns:a16="http://schemas.microsoft.com/office/drawing/2014/main" id="{ED909430-8C5C-44E1-9FB8-5771A4764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60751"/>
              </p:ext>
            </p:extLst>
          </p:nvPr>
        </p:nvGraphicFramePr>
        <p:xfrm>
          <a:off x="10273691" y="3475973"/>
          <a:ext cx="876300" cy="9810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138113582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Each Actuator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3057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Rep.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6906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Rep.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28363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Rep.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0550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Rep.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0066884"/>
                  </a:ext>
                </a:extLst>
              </a:tr>
            </a:tbl>
          </a:graphicData>
        </a:graphic>
      </p:graphicFrame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C96846E5-1AF9-4B72-97EC-844D7444F706}"/>
              </a:ext>
            </a:extLst>
          </p:cNvPr>
          <p:cNvCxnSpPr>
            <a:cxnSpLocks/>
          </p:cNvCxnSpPr>
          <p:nvPr/>
        </p:nvCxnSpPr>
        <p:spPr>
          <a:xfrm flipV="1">
            <a:off x="9229768" y="3594970"/>
            <a:ext cx="916314" cy="187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D3DA9FF-D617-447F-9981-9BE29BB86D6D}"/>
              </a:ext>
            </a:extLst>
          </p:cNvPr>
          <p:cNvGrpSpPr/>
          <p:nvPr/>
        </p:nvGrpSpPr>
        <p:grpSpPr>
          <a:xfrm>
            <a:off x="838200" y="5234189"/>
            <a:ext cx="4890501" cy="1465611"/>
            <a:chOff x="298580" y="1744824"/>
            <a:chExt cx="11737910" cy="3125756"/>
          </a:xfrm>
        </p:grpSpPr>
        <p:grpSp>
          <p:nvGrpSpPr>
            <p:cNvPr id="29" name="Group 171">
              <a:extLst>
                <a:ext uri="{FF2B5EF4-FFF2-40B4-BE49-F238E27FC236}">
                  <a16:creationId xmlns:a16="http://schemas.microsoft.com/office/drawing/2014/main" id="{BCB0941A-4E51-4CB1-A5F5-A2ED3603095D}"/>
                </a:ext>
              </a:extLst>
            </p:cNvPr>
            <p:cNvGrpSpPr/>
            <p:nvPr/>
          </p:nvGrpSpPr>
          <p:grpSpPr>
            <a:xfrm>
              <a:off x="298580" y="1744824"/>
              <a:ext cx="11737910" cy="3125756"/>
              <a:chOff x="298580" y="1744824"/>
              <a:chExt cx="11737910" cy="3125756"/>
            </a:xfrm>
          </p:grpSpPr>
          <p:sp>
            <p:nvSpPr>
              <p:cNvPr id="63" name="Rectangle 205">
                <a:extLst>
                  <a:ext uri="{FF2B5EF4-FFF2-40B4-BE49-F238E27FC236}">
                    <a16:creationId xmlns:a16="http://schemas.microsoft.com/office/drawing/2014/main" id="{2DFAD096-37DE-424C-B920-1C8EBE2D0BB3}"/>
                  </a:ext>
                </a:extLst>
              </p:cNvPr>
              <p:cNvSpPr/>
              <p:nvPr/>
            </p:nvSpPr>
            <p:spPr>
              <a:xfrm>
                <a:off x="298580" y="1744824"/>
                <a:ext cx="11737910" cy="31257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4" name="Straight Connector 206">
                <a:extLst>
                  <a:ext uri="{FF2B5EF4-FFF2-40B4-BE49-F238E27FC236}">
                    <a16:creationId xmlns:a16="http://schemas.microsoft.com/office/drawing/2014/main" id="{2179FDE5-AB58-43BB-8E66-BC54C6D47D43}"/>
                  </a:ext>
                </a:extLst>
              </p:cNvPr>
              <p:cNvCxnSpPr/>
              <p:nvPr/>
            </p:nvCxnSpPr>
            <p:spPr>
              <a:xfrm>
                <a:off x="298580" y="1996577"/>
                <a:ext cx="1173791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5" name="Group 207">
                <a:extLst>
                  <a:ext uri="{FF2B5EF4-FFF2-40B4-BE49-F238E27FC236}">
                    <a16:creationId xmlns:a16="http://schemas.microsoft.com/office/drawing/2014/main" id="{1339D87D-E523-440D-BBF1-87A3AC65DE6C}"/>
                  </a:ext>
                </a:extLst>
              </p:cNvPr>
              <p:cNvGrpSpPr/>
              <p:nvPr/>
            </p:nvGrpSpPr>
            <p:grpSpPr>
              <a:xfrm>
                <a:off x="1360431" y="2260995"/>
                <a:ext cx="2347463" cy="728505"/>
                <a:chOff x="770330" y="3917659"/>
                <a:chExt cx="2347463" cy="728505"/>
              </a:xfrm>
            </p:grpSpPr>
            <p:grpSp>
              <p:nvGrpSpPr>
                <p:cNvPr id="118" name="Group 260">
                  <a:extLst>
                    <a:ext uri="{FF2B5EF4-FFF2-40B4-BE49-F238E27FC236}">
                      <a16:creationId xmlns:a16="http://schemas.microsoft.com/office/drawing/2014/main" id="{4EEA76E3-F86E-4258-9469-B359E3BB1167}"/>
                    </a:ext>
                  </a:extLst>
                </p:cNvPr>
                <p:cNvGrpSpPr/>
                <p:nvPr/>
              </p:nvGrpSpPr>
              <p:grpSpPr>
                <a:xfrm>
                  <a:off x="788565" y="3917659"/>
                  <a:ext cx="2231472" cy="578824"/>
                  <a:chOff x="788565" y="3917659"/>
                  <a:chExt cx="2231472" cy="578824"/>
                </a:xfrm>
              </p:grpSpPr>
              <p:sp>
                <p:nvSpPr>
                  <p:cNvPr id="124" name="Rectangle 266">
                    <a:extLst>
                      <a:ext uri="{FF2B5EF4-FFF2-40B4-BE49-F238E27FC236}">
                        <a16:creationId xmlns:a16="http://schemas.microsoft.com/office/drawing/2014/main" id="{EA828636-4C36-483A-B0CA-776C823E4974}"/>
                      </a:ext>
                    </a:extLst>
                  </p:cNvPr>
                  <p:cNvSpPr/>
                  <p:nvPr/>
                </p:nvSpPr>
                <p:spPr>
                  <a:xfrm>
                    <a:off x="788565" y="3917659"/>
                    <a:ext cx="2231472" cy="578824"/>
                  </a:xfrm>
                  <a:prstGeom prst="rect">
                    <a:avLst/>
                  </a:prstGeom>
                  <a:solidFill>
                    <a:srgbClr val="366840">
                      <a:alpha val="80000"/>
                    </a:srgbClr>
                  </a:solidFill>
                  <a:ln>
                    <a:solidFill>
                      <a:srgbClr val="366840"/>
                    </a:solidFill>
                  </a:ln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5" name="Oval 267">
                    <a:extLst>
                      <a:ext uri="{FF2B5EF4-FFF2-40B4-BE49-F238E27FC236}">
                        <a16:creationId xmlns:a16="http://schemas.microsoft.com/office/drawing/2014/main" id="{0C908D45-B1E8-4F41-B791-4D14DC905D90}"/>
                      </a:ext>
                    </a:extLst>
                  </p:cNvPr>
                  <p:cNvSpPr/>
                  <p:nvPr/>
                </p:nvSpPr>
                <p:spPr>
                  <a:xfrm>
                    <a:off x="844247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6" name="Oval 268">
                    <a:extLst>
                      <a:ext uri="{FF2B5EF4-FFF2-40B4-BE49-F238E27FC236}">
                        <a16:creationId xmlns:a16="http://schemas.microsoft.com/office/drawing/2014/main" id="{80257891-7726-4369-9673-6D9587BB802B}"/>
                      </a:ext>
                    </a:extLst>
                  </p:cNvPr>
                  <p:cNvSpPr/>
                  <p:nvPr/>
                </p:nvSpPr>
                <p:spPr>
                  <a:xfrm>
                    <a:off x="1285825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7" name="Oval 269">
                    <a:extLst>
                      <a:ext uri="{FF2B5EF4-FFF2-40B4-BE49-F238E27FC236}">
                        <a16:creationId xmlns:a16="http://schemas.microsoft.com/office/drawing/2014/main" id="{22E78B8E-1458-408C-A878-574568D2DDF6}"/>
                      </a:ext>
                    </a:extLst>
                  </p:cNvPr>
                  <p:cNvSpPr/>
                  <p:nvPr/>
                </p:nvSpPr>
                <p:spPr>
                  <a:xfrm>
                    <a:off x="1708442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8" name="Oval 270">
                    <a:extLst>
                      <a:ext uri="{FF2B5EF4-FFF2-40B4-BE49-F238E27FC236}">
                        <a16:creationId xmlns:a16="http://schemas.microsoft.com/office/drawing/2014/main" id="{98E23487-CD93-4A86-AE66-A1E62C4FACD8}"/>
                      </a:ext>
                    </a:extLst>
                  </p:cNvPr>
                  <p:cNvSpPr/>
                  <p:nvPr/>
                </p:nvSpPr>
                <p:spPr>
                  <a:xfrm>
                    <a:off x="2166198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9" name="Oval 271">
                    <a:extLst>
                      <a:ext uri="{FF2B5EF4-FFF2-40B4-BE49-F238E27FC236}">
                        <a16:creationId xmlns:a16="http://schemas.microsoft.com/office/drawing/2014/main" id="{58EB8838-29AE-44F7-98A0-B7E201DCD2E5}"/>
                      </a:ext>
                    </a:extLst>
                  </p:cNvPr>
                  <p:cNvSpPr/>
                  <p:nvPr/>
                </p:nvSpPr>
                <p:spPr>
                  <a:xfrm>
                    <a:off x="2607776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CF939196-A6B7-4546-9FED-7F086314D13C}"/>
                    </a:ext>
                  </a:extLst>
                </p:cNvPr>
                <p:cNvSpPr txBox="1"/>
                <p:nvPr/>
              </p:nvSpPr>
              <p:spPr>
                <a:xfrm>
                  <a:off x="770330" y="4068571"/>
                  <a:ext cx="587230" cy="577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11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D80DDA69-4EE4-47D4-B9CB-28E49F2FB2E4}"/>
                    </a:ext>
                  </a:extLst>
                </p:cNvPr>
                <p:cNvSpPr txBox="1"/>
                <p:nvPr/>
              </p:nvSpPr>
              <p:spPr>
                <a:xfrm>
                  <a:off x="1189178" y="4068571"/>
                  <a:ext cx="587230" cy="577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11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2A1633C5-172C-4634-A5E1-63CD56B3CEDD}"/>
                    </a:ext>
                  </a:extLst>
                </p:cNvPr>
                <p:cNvSpPr txBox="1"/>
                <p:nvPr/>
              </p:nvSpPr>
              <p:spPr>
                <a:xfrm>
                  <a:off x="1628445" y="4068571"/>
                  <a:ext cx="587230" cy="577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11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E875BDCB-57C4-46B4-AFBC-0C9F7EF9ECC9}"/>
                    </a:ext>
                  </a:extLst>
                </p:cNvPr>
                <p:cNvSpPr txBox="1"/>
                <p:nvPr/>
              </p:nvSpPr>
              <p:spPr>
                <a:xfrm>
                  <a:off x="2530563" y="4068571"/>
                  <a:ext cx="587230" cy="577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11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6" name="Group 208">
                <a:extLst>
                  <a:ext uri="{FF2B5EF4-FFF2-40B4-BE49-F238E27FC236}">
                    <a16:creationId xmlns:a16="http://schemas.microsoft.com/office/drawing/2014/main" id="{1F3C260B-8E5C-435A-A8FB-297843F3A084}"/>
                  </a:ext>
                </a:extLst>
              </p:cNvPr>
              <p:cNvGrpSpPr/>
              <p:nvPr/>
            </p:nvGrpSpPr>
            <p:grpSpPr>
              <a:xfrm>
                <a:off x="922730" y="4070059"/>
                <a:ext cx="2347463" cy="728584"/>
                <a:chOff x="770330" y="3917659"/>
                <a:chExt cx="2347463" cy="728584"/>
              </a:xfrm>
            </p:grpSpPr>
            <p:grpSp>
              <p:nvGrpSpPr>
                <p:cNvPr id="106" name="Group 248">
                  <a:extLst>
                    <a:ext uri="{FF2B5EF4-FFF2-40B4-BE49-F238E27FC236}">
                      <a16:creationId xmlns:a16="http://schemas.microsoft.com/office/drawing/2014/main" id="{B14ACA52-64B7-4ACE-B3B8-391625E5149A}"/>
                    </a:ext>
                  </a:extLst>
                </p:cNvPr>
                <p:cNvGrpSpPr/>
                <p:nvPr/>
              </p:nvGrpSpPr>
              <p:grpSpPr>
                <a:xfrm>
                  <a:off x="788565" y="3917659"/>
                  <a:ext cx="2231472" cy="578824"/>
                  <a:chOff x="788565" y="3917659"/>
                  <a:chExt cx="2231472" cy="578824"/>
                </a:xfrm>
              </p:grpSpPr>
              <p:sp>
                <p:nvSpPr>
                  <p:cNvPr id="112" name="Rectangle 254">
                    <a:extLst>
                      <a:ext uri="{FF2B5EF4-FFF2-40B4-BE49-F238E27FC236}">
                        <a16:creationId xmlns:a16="http://schemas.microsoft.com/office/drawing/2014/main" id="{6AAEF056-F879-4D46-8159-8045E1EC0FC8}"/>
                      </a:ext>
                    </a:extLst>
                  </p:cNvPr>
                  <p:cNvSpPr/>
                  <p:nvPr/>
                </p:nvSpPr>
                <p:spPr>
                  <a:xfrm>
                    <a:off x="788565" y="3917659"/>
                    <a:ext cx="2231472" cy="578824"/>
                  </a:xfrm>
                  <a:prstGeom prst="rect">
                    <a:avLst/>
                  </a:prstGeom>
                  <a:solidFill>
                    <a:srgbClr val="366840">
                      <a:alpha val="80000"/>
                    </a:srgbClr>
                  </a:solidFill>
                  <a:ln>
                    <a:solidFill>
                      <a:srgbClr val="366840"/>
                    </a:solidFill>
                  </a:ln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3" name="Oval 255">
                    <a:extLst>
                      <a:ext uri="{FF2B5EF4-FFF2-40B4-BE49-F238E27FC236}">
                        <a16:creationId xmlns:a16="http://schemas.microsoft.com/office/drawing/2014/main" id="{983F8CCF-8E22-4AFF-B3EE-6503E9259868}"/>
                      </a:ext>
                    </a:extLst>
                  </p:cNvPr>
                  <p:cNvSpPr/>
                  <p:nvPr/>
                </p:nvSpPr>
                <p:spPr>
                  <a:xfrm>
                    <a:off x="844247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4" name="Oval 256">
                    <a:extLst>
                      <a:ext uri="{FF2B5EF4-FFF2-40B4-BE49-F238E27FC236}">
                        <a16:creationId xmlns:a16="http://schemas.microsoft.com/office/drawing/2014/main" id="{3CA2A3E4-DC49-4E6A-99ED-9C2E10300DEB}"/>
                      </a:ext>
                    </a:extLst>
                  </p:cNvPr>
                  <p:cNvSpPr/>
                  <p:nvPr/>
                </p:nvSpPr>
                <p:spPr>
                  <a:xfrm>
                    <a:off x="1285825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5" name="Oval 257">
                    <a:extLst>
                      <a:ext uri="{FF2B5EF4-FFF2-40B4-BE49-F238E27FC236}">
                        <a16:creationId xmlns:a16="http://schemas.microsoft.com/office/drawing/2014/main" id="{548B0D36-28CC-4F45-B7DB-9F88F28AB5CF}"/>
                      </a:ext>
                    </a:extLst>
                  </p:cNvPr>
                  <p:cNvSpPr/>
                  <p:nvPr/>
                </p:nvSpPr>
                <p:spPr>
                  <a:xfrm>
                    <a:off x="1708442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6" name="Oval 258">
                    <a:extLst>
                      <a:ext uri="{FF2B5EF4-FFF2-40B4-BE49-F238E27FC236}">
                        <a16:creationId xmlns:a16="http://schemas.microsoft.com/office/drawing/2014/main" id="{7A14FEEB-867B-469F-9703-9C33AE86457A}"/>
                      </a:ext>
                    </a:extLst>
                  </p:cNvPr>
                  <p:cNvSpPr/>
                  <p:nvPr/>
                </p:nvSpPr>
                <p:spPr>
                  <a:xfrm>
                    <a:off x="2166198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7" name="Oval 259">
                    <a:extLst>
                      <a:ext uri="{FF2B5EF4-FFF2-40B4-BE49-F238E27FC236}">
                        <a16:creationId xmlns:a16="http://schemas.microsoft.com/office/drawing/2014/main" id="{04D70E8F-06A0-4A9C-9A6D-120909B30E0C}"/>
                      </a:ext>
                    </a:extLst>
                  </p:cNvPr>
                  <p:cNvSpPr/>
                  <p:nvPr/>
                </p:nvSpPr>
                <p:spPr>
                  <a:xfrm>
                    <a:off x="2607776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5152D2BA-7F0A-47DD-A36B-DA7E68155E9F}"/>
                    </a:ext>
                  </a:extLst>
                </p:cNvPr>
                <p:cNvSpPr txBox="1"/>
                <p:nvPr/>
              </p:nvSpPr>
              <p:spPr>
                <a:xfrm>
                  <a:off x="770330" y="4068571"/>
                  <a:ext cx="587230" cy="577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11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DD933D0-C5A5-4E73-B1D6-1B3A9B3B5A57}"/>
                    </a:ext>
                  </a:extLst>
                </p:cNvPr>
                <p:cNvSpPr txBox="1"/>
                <p:nvPr/>
              </p:nvSpPr>
              <p:spPr>
                <a:xfrm>
                  <a:off x="1189178" y="4068571"/>
                  <a:ext cx="587230" cy="577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11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A37867A-8C83-456B-8A51-373A35918BFC}"/>
                    </a:ext>
                  </a:extLst>
                </p:cNvPr>
                <p:cNvSpPr txBox="1"/>
                <p:nvPr/>
              </p:nvSpPr>
              <p:spPr>
                <a:xfrm>
                  <a:off x="1628445" y="4068571"/>
                  <a:ext cx="587230" cy="577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11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708B7622-8289-41F1-BE26-C19B0620E0A0}"/>
                    </a:ext>
                  </a:extLst>
                </p:cNvPr>
                <p:cNvSpPr txBox="1"/>
                <p:nvPr/>
              </p:nvSpPr>
              <p:spPr>
                <a:xfrm>
                  <a:off x="2088148" y="4068650"/>
                  <a:ext cx="587230" cy="577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11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CB4288D8-20A2-4115-9201-802F8BE7EAA5}"/>
                    </a:ext>
                  </a:extLst>
                </p:cNvPr>
                <p:cNvSpPr txBox="1"/>
                <p:nvPr/>
              </p:nvSpPr>
              <p:spPr>
                <a:xfrm>
                  <a:off x="2530563" y="4068571"/>
                  <a:ext cx="587230" cy="577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11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" name="Group 209">
                <a:extLst>
                  <a:ext uri="{FF2B5EF4-FFF2-40B4-BE49-F238E27FC236}">
                    <a16:creationId xmlns:a16="http://schemas.microsoft.com/office/drawing/2014/main" id="{924D2542-DB80-4457-B860-E431A76CE103}"/>
                  </a:ext>
                </a:extLst>
              </p:cNvPr>
              <p:cNvGrpSpPr/>
              <p:nvPr/>
            </p:nvGrpSpPr>
            <p:grpSpPr>
              <a:xfrm>
                <a:off x="9238989" y="2248331"/>
                <a:ext cx="2249707" cy="728505"/>
                <a:chOff x="770330" y="3917659"/>
                <a:chExt cx="2249707" cy="728505"/>
              </a:xfrm>
            </p:grpSpPr>
            <p:grpSp>
              <p:nvGrpSpPr>
                <p:cNvPr id="94" name="Group 236">
                  <a:extLst>
                    <a:ext uri="{FF2B5EF4-FFF2-40B4-BE49-F238E27FC236}">
                      <a16:creationId xmlns:a16="http://schemas.microsoft.com/office/drawing/2014/main" id="{2AF96282-561C-4A97-802C-E72FDDAC292F}"/>
                    </a:ext>
                  </a:extLst>
                </p:cNvPr>
                <p:cNvGrpSpPr/>
                <p:nvPr/>
              </p:nvGrpSpPr>
              <p:grpSpPr>
                <a:xfrm>
                  <a:off x="788565" y="3917659"/>
                  <a:ext cx="2231472" cy="578824"/>
                  <a:chOff x="788565" y="3917659"/>
                  <a:chExt cx="2231472" cy="578824"/>
                </a:xfrm>
              </p:grpSpPr>
              <p:sp>
                <p:nvSpPr>
                  <p:cNvPr id="100" name="Rectangle 242">
                    <a:extLst>
                      <a:ext uri="{FF2B5EF4-FFF2-40B4-BE49-F238E27FC236}">
                        <a16:creationId xmlns:a16="http://schemas.microsoft.com/office/drawing/2014/main" id="{1A4AF44D-338B-4E94-B7DF-D6D00B6AFEA8}"/>
                      </a:ext>
                    </a:extLst>
                  </p:cNvPr>
                  <p:cNvSpPr/>
                  <p:nvPr/>
                </p:nvSpPr>
                <p:spPr>
                  <a:xfrm>
                    <a:off x="788565" y="3917659"/>
                    <a:ext cx="2231472" cy="578824"/>
                  </a:xfrm>
                  <a:prstGeom prst="rect">
                    <a:avLst/>
                  </a:prstGeom>
                  <a:solidFill>
                    <a:srgbClr val="366840">
                      <a:alpha val="80000"/>
                    </a:srgbClr>
                  </a:solidFill>
                  <a:ln>
                    <a:solidFill>
                      <a:srgbClr val="366840"/>
                    </a:solidFill>
                  </a:ln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1" name="Oval 243">
                    <a:extLst>
                      <a:ext uri="{FF2B5EF4-FFF2-40B4-BE49-F238E27FC236}">
                        <a16:creationId xmlns:a16="http://schemas.microsoft.com/office/drawing/2014/main" id="{778B25FA-C14B-45C5-88ED-FDC329AD9314}"/>
                      </a:ext>
                    </a:extLst>
                  </p:cNvPr>
                  <p:cNvSpPr/>
                  <p:nvPr/>
                </p:nvSpPr>
                <p:spPr>
                  <a:xfrm>
                    <a:off x="844247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2" name="Oval 244">
                    <a:extLst>
                      <a:ext uri="{FF2B5EF4-FFF2-40B4-BE49-F238E27FC236}">
                        <a16:creationId xmlns:a16="http://schemas.microsoft.com/office/drawing/2014/main" id="{39D59306-88D9-4657-AD8E-30B76233573C}"/>
                      </a:ext>
                    </a:extLst>
                  </p:cNvPr>
                  <p:cNvSpPr/>
                  <p:nvPr/>
                </p:nvSpPr>
                <p:spPr>
                  <a:xfrm>
                    <a:off x="1285825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3" name="Oval 245">
                    <a:extLst>
                      <a:ext uri="{FF2B5EF4-FFF2-40B4-BE49-F238E27FC236}">
                        <a16:creationId xmlns:a16="http://schemas.microsoft.com/office/drawing/2014/main" id="{C07812BB-74B5-4BD4-BCFE-9078EC2BA803}"/>
                      </a:ext>
                    </a:extLst>
                  </p:cNvPr>
                  <p:cNvSpPr/>
                  <p:nvPr/>
                </p:nvSpPr>
                <p:spPr>
                  <a:xfrm>
                    <a:off x="1708442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4" name="Oval 246">
                    <a:extLst>
                      <a:ext uri="{FF2B5EF4-FFF2-40B4-BE49-F238E27FC236}">
                        <a16:creationId xmlns:a16="http://schemas.microsoft.com/office/drawing/2014/main" id="{CFC3C968-2E13-4923-A197-0C880CFD1B27}"/>
                      </a:ext>
                    </a:extLst>
                  </p:cNvPr>
                  <p:cNvSpPr/>
                  <p:nvPr/>
                </p:nvSpPr>
                <p:spPr>
                  <a:xfrm>
                    <a:off x="2166198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5" name="Oval 247">
                    <a:extLst>
                      <a:ext uri="{FF2B5EF4-FFF2-40B4-BE49-F238E27FC236}">
                        <a16:creationId xmlns:a16="http://schemas.microsoft.com/office/drawing/2014/main" id="{20539ABB-C4B2-4035-82DC-B3AB16746248}"/>
                      </a:ext>
                    </a:extLst>
                  </p:cNvPr>
                  <p:cNvSpPr/>
                  <p:nvPr/>
                </p:nvSpPr>
                <p:spPr>
                  <a:xfrm>
                    <a:off x="2607776" y="4027071"/>
                    <a:ext cx="360000" cy="360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89A08D2-6F4F-4654-91EB-C996CC63739B}"/>
                    </a:ext>
                  </a:extLst>
                </p:cNvPr>
                <p:cNvSpPr txBox="1"/>
                <p:nvPr/>
              </p:nvSpPr>
              <p:spPr>
                <a:xfrm>
                  <a:off x="770330" y="4068571"/>
                  <a:ext cx="587230" cy="577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11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" name="Group 224">
                <a:extLst>
                  <a:ext uri="{FF2B5EF4-FFF2-40B4-BE49-F238E27FC236}">
                    <a16:creationId xmlns:a16="http://schemas.microsoft.com/office/drawing/2014/main" id="{BB395311-3557-4865-A164-95973EC04FCC}"/>
                  </a:ext>
                </a:extLst>
              </p:cNvPr>
              <p:cNvGrpSpPr/>
              <p:nvPr/>
            </p:nvGrpSpPr>
            <p:grpSpPr>
              <a:xfrm>
                <a:off x="5012038" y="3139588"/>
                <a:ext cx="2231472" cy="578824"/>
                <a:chOff x="788565" y="3917659"/>
                <a:chExt cx="2231472" cy="578824"/>
              </a:xfrm>
            </p:grpSpPr>
            <p:sp>
              <p:nvSpPr>
                <p:cNvPr id="88" name="Rectangle 230">
                  <a:extLst>
                    <a:ext uri="{FF2B5EF4-FFF2-40B4-BE49-F238E27FC236}">
                      <a16:creationId xmlns:a16="http://schemas.microsoft.com/office/drawing/2014/main" id="{CAEE72E9-F71E-4E6A-917E-1ECDC1DE2D6F}"/>
                    </a:ext>
                  </a:extLst>
                </p:cNvPr>
                <p:cNvSpPr/>
                <p:nvPr/>
              </p:nvSpPr>
              <p:spPr>
                <a:xfrm>
                  <a:off x="788565" y="3917659"/>
                  <a:ext cx="2231472" cy="578824"/>
                </a:xfrm>
                <a:prstGeom prst="rect">
                  <a:avLst/>
                </a:prstGeom>
                <a:solidFill>
                  <a:srgbClr val="366840">
                    <a:alpha val="80000"/>
                  </a:srgbClr>
                </a:solidFill>
                <a:ln>
                  <a:solidFill>
                    <a:srgbClr val="366840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9" name="Oval 231">
                  <a:extLst>
                    <a:ext uri="{FF2B5EF4-FFF2-40B4-BE49-F238E27FC236}">
                      <a16:creationId xmlns:a16="http://schemas.microsoft.com/office/drawing/2014/main" id="{4A9744E1-F6A8-4121-A27B-284092AAD714}"/>
                    </a:ext>
                  </a:extLst>
                </p:cNvPr>
                <p:cNvSpPr/>
                <p:nvPr/>
              </p:nvSpPr>
              <p:spPr>
                <a:xfrm>
                  <a:off x="844247" y="4027071"/>
                  <a:ext cx="360000" cy="36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Oval 232">
                  <a:extLst>
                    <a:ext uri="{FF2B5EF4-FFF2-40B4-BE49-F238E27FC236}">
                      <a16:creationId xmlns:a16="http://schemas.microsoft.com/office/drawing/2014/main" id="{9E38D942-9219-4E91-A8D7-C396BD42CF70}"/>
                    </a:ext>
                  </a:extLst>
                </p:cNvPr>
                <p:cNvSpPr/>
                <p:nvPr/>
              </p:nvSpPr>
              <p:spPr>
                <a:xfrm>
                  <a:off x="1285825" y="4027071"/>
                  <a:ext cx="360000" cy="36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1" name="Oval 233">
                  <a:extLst>
                    <a:ext uri="{FF2B5EF4-FFF2-40B4-BE49-F238E27FC236}">
                      <a16:creationId xmlns:a16="http://schemas.microsoft.com/office/drawing/2014/main" id="{CA9B6134-542A-47CE-BFA9-1BD1F69C94E1}"/>
                    </a:ext>
                  </a:extLst>
                </p:cNvPr>
                <p:cNvSpPr/>
                <p:nvPr/>
              </p:nvSpPr>
              <p:spPr>
                <a:xfrm>
                  <a:off x="1708442" y="4027071"/>
                  <a:ext cx="360000" cy="36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Oval 234">
                  <a:extLst>
                    <a:ext uri="{FF2B5EF4-FFF2-40B4-BE49-F238E27FC236}">
                      <a16:creationId xmlns:a16="http://schemas.microsoft.com/office/drawing/2014/main" id="{87A7AD24-E3D6-4F70-808E-1B909F2C9E9C}"/>
                    </a:ext>
                  </a:extLst>
                </p:cNvPr>
                <p:cNvSpPr/>
                <p:nvPr/>
              </p:nvSpPr>
              <p:spPr>
                <a:xfrm>
                  <a:off x="2166198" y="4027071"/>
                  <a:ext cx="360000" cy="36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3" name="Oval 235">
                  <a:extLst>
                    <a:ext uri="{FF2B5EF4-FFF2-40B4-BE49-F238E27FC236}">
                      <a16:creationId xmlns:a16="http://schemas.microsoft.com/office/drawing/2014/main" id="{24C1EDF4-1B69-4019-BE11-587F7FA34144}"/>
                    </a:ext>
                  </a:extLst>
                </p:cNvPr>
                <p:cNvSpPr/>
                <p:nvPr/>
              </p:nvSpPr>
              <p:spPr>
                <a:xfrm>
                  <a:off x="2607776" y="4027071"/>
                  <a:ext cx="360000" cy="36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0" name="Group 212">
                <a:extLst>
                  <a:ext uri="{FF2B5EF4-FFF2-40B4-BE49-F238E27FC236}">
                    <a16:creationId xmlns:a16="http://schemas.microsoft.com/office/drawing/2014/main" id="{20221512-4BD5-4CF1-A804-57CFBD1629DE}"/>
                  </a:ext>
                </a:extLst>
              </p:cNvPr>
              <p:cNvGrpSpPr/>
              <p:nvPr/>
            </p:nvGrpSpPr>
            <p:grpSpPr>
              <a:xfrm>
                <a:off x="8921807" y="4070324"/>
                <a:ext cx="2231472" cy="578824"/>
                <a:chOff x="788565" y="3917659"/>
                <a:chExt cx="2231472" cy="578824"/>
              </a:xfrm>
            </p:grpSpPr>
            <p:sp>
              <p:nvSpPr>
                <p:cNvPr id="76" name="Rectangle 218">
                  <a:extLst>
                    <a:ext uri="{FF2B5EF4-FFF2-40B4-BE49-F238E27FC236}">
                      <a16:creationId xmlns:a16="http://schemas.microsoft.com/office/drawing/2014/main" id="{4DA67955-C076-443A-8BD6-20DCB6CAC633}"/>
                    </a:ext>
                  </a:extLst>
                </p:cNvPr>
                <p:cNvSpPr/>
                <p:nvPr/>
              </p:nvSpPr>
              <p:spPr>
                <a:xfrm>
                  <a:off x="788565" y="3917659"/>
                  <a:ext cx="2231472" cy="578824"/>
                </a:xfrm>
                <a:prstGeom prst="rect">
                  <a:avLst/>
                </a:prstGeom>
                <a:solidFill>
                  <a:srgbClr val="366840">
                    <a:alpha val="80000"/>
                  </a:srgbClr>
                </a:solidFill>
                <a:ln>
                  <a:solidFill>
                    <a:srgbClr val="366840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Oval 219">
                  <a:extLst>
                    <a:ext uri="{FF2B5EF4-FFF2-40B4-BE49-F238E27FC236}">
                      <a16:creationId xmlns:a16="http://schemas.microsoft.com/office/drawing/2014/main" id="{0EA523FA-4EE4-428A-9CA5-766E5B8EBF73}"/>
                    </a:ext>
                  </a:extLst>
                </p:cNvPr>
                <p:cNvSpPr/>
                <p:nvPr/>
              </p:nvSpPr>
              <p:spPr>
                <a:xfrm>
                  <a:off x="844247" y="4027071"/>
                  <a:ext cx="360000" cy="36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Oval 220">
                  <a:extLst>
                    <a:ext uri="{FF2B5EF4-FFF2-40B4-BE49-F238E27FC236}">
                      <a16:creationId xmlns:a16="http://schemas.microsoft.com/office/drawing/2014/main" id="{4E93FF40-A35F-4458-BE36-CCBF34C465DB}"/>
                    </a:ext>
                  </a:extLst>
                </p:cNvPr>
                <p:cNvSpPr/>
                <p:nvPr/>
              </p:nvSpPr>
              <p:spPr>
                <a:xfrm>
                  <a:off x="1285825" y="4027071"/>
                  <a:ext cx="360000" cy="36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Oval 221">
                  <a:extLst>
                    <a:ext uri="{FF2B5EF4-FFF2-40B4-BE49-F238E27FC236}">
                      <a16:creationId xmlns:a16="http://schemas.microsoft.com/office/drawing/2014/main" id="{EEABE717-81C7-464E-BDB6-C29972426E26}"/>
                    </a:ext>
                  </a:extLst>
                </p:cNvPr>
                <p:cNvSpPr/>
                <p:nvPr/>
              </p:nvSpPr>
              <p:spPr>
                <a:xfrm>
                  <a:off x="1708442" y="4027071"/>
                  <a:ext cx="360000" cy="36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Oval 222">
                  <a:extLst>
                    <a:ext uri="{FF2B5EF4-FFF2-40B4-BE49-F238E27FC236}">
                      <a16:creationId xmlns:a16="http://schemas.microsoft.com/office/drawing/2014/main" id="{4A1B0C12-FCCB-43D9-B161-2FAFBAEB3285}"/>
                    </a:ext>
                  </a:extLst>
                </p:cNvPr>
                <p:cNvSpPr/>
                <p:nvPr/>
              </p:nvSpPr>
              <p:spPr>
                <a:xfrm>
                  <a:off x="2166198" y="4027071"/>
                  <a:ext cx="360000" cy="36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" name="Oval 223">
                  <a:extLst>
                    <a:ext uri="{FF2B5EF4-FFF2-40B4-BE49-F238E27FC236}">
                      <a16:creationId xmlns:a16="http://schemas.microsoft.com/office/drawing/2014/main" id="{BF24A95A-69F4-416B-A902-36E8717B578E}"/>
                    </a:ext>
                  </a:extLst>
                </p:cNvPr>
                <p:cNvSpPr/>
                <p:nvPr/>
              </p:nvSpPr>
              <p:spPr>
                <a:xfrm>
                  <a:off x="2607776" y="4027071"/>
                  <a:ext cx="360000" cy="36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25959C-CBAD-422F-87D5-167A5BF1C633}"/>
                </a:ext>
              </a:extLst>
            </p:cNvPr>
            <p:cNvSpPr txBox="1"/>
            <p:nvPr/>
          </p:nvSpPr>
          <p:spPr>
            <a:xfrm>
              <a:off x="917304" y="3782786"/>
              <a:ext cx="389985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5C9605-BBF8-4E98-8FC1-360AFEFC3090}"/>
                </a:ext>
              </a:extLst>
            </p:cNvPr>
            <p:cNvSpPr txBox="1"/>
            <p:nvPr/>
          </p:nvSpPr>
          <p:spPr>
            <a:xfrm>
              <a:off x="1397684" y="3778160"/>
              <a:ext cx="483681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0664B5-4D69-48A1-9882-91BA7CF9C7B5}"/>
                </a:ext>
              </a:extLst>
            </p:cNvPr>
            <p:cNvSpPr txBox="1"/>
            <p:nvPr/>
          </p:nvSpPr>
          <p:spPr>
            <a:xfrm>
              <a:off x="1921642" y="3773005"/>
              <a:ext cx="412198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D9CC32-6740-41F9-8EE7-5FBA2C833D67}"/>
                </a:ext>
              </a:extLst>
            </p:cNvPr>
            <p:cNvSpPr txBox="1"/>
            <p:nvPr/>
          </p:nvSpPr>
          <p:spPr>
            <a:xfrm>
              <a:off x="2344259" y="3775805"/>
              <a:ext cx="448518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75345E-E0BD-40E1-9F8B-376290F2C856}"/>
                </a:ext>
              </a:extLst>
            </p:cNvPr>
            <p:cNvSpPr txBox="1"/>
            <p:nvPr/>
          </p:nvSpPr>
          <p:spPr>
            <a:xfrm>
              <a:off x="2772843" y="3749868"/>
              <a:ext cx="438556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29CAC4-1D7C-4783-8718-45955BCB6A23}"/>
                </a:ext>
              </a:extLst>
            </p:cNvPr>
            <p:cNvSpPr txBox="1"/>
            <p:nvPr/>
          </p:nvSpPr>
          <p:spPr>
            <a:xfrm>
              <a:off x="8962843" y="3765601"/>
              <a:ext cx="468687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47B7A0-6B29-4DAA-B6FD-BD4A199D98CC}"/>
                </a:ext>
              </a:extLst>
            </p:cNvPr>
            <p:cNvSpPr txBox="1"/>
            <p:nvPr/>
          </p:nvSpPr>
          <p:spPr>
            <a:xfrm>
              <a:off x="9421780" y="3771612"/>
              <a:ext cx="477724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361CC1-61B3-47C1-B9DC-C333EB38478F}"/>
                </a:ext>
              </a:extLst>
            </p:cNvPr>
            <p:cNvSpPr txBox="1"/>
            <p:nvPr/>
          </p:nvSpPr>
          <p:spPr>
            <a:xfrm>
              <a:off x="9832617" y="3765171"/>
              <a:ext cx="433854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37EEC2-52E6-4F64-A358-CCA695B486CA}"/>
                </a:ext>
              </a:extLst>
            </p:cNvPr>
            <p:cNvSpPr txBox="1"/>
            <p:nvPr/>
          </p:nvSpPr>
          <p:spPr>
            <a:xfrm>
              <a:off x="10298239" y="3781153"/>
              <a:ext cx="477724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04D1B97-CD6B-4242-BC10-A33A90DDB965}"/>
                </a:ext>
              </a:extLst>
            </p:cNvPr>
            <p:cNvSpPr txBox="1"/>
            <p:nvPr/>
          </p:nvSpPr>
          <p:spPr>
            <a:xfrm>
              <a:off x="10726266" y="3775805"/>
              <a:ext cx="386736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87A0BB-911C-40E7-910D-F8FD5568C983}"/>
                </a:ext>
              </a:extLst>
            </p:cNvPr>
            <p:cNvSpPr txBox="1"/>
            <p:nvPr/>
          </p:nvSpPr>
          <p:spPr>
            <a:xfrm>
              <a:off x="9312906" y="2785653"/>
              <a:ext cx="453125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37EB6D-6C38-43CF-A345-CF5E65D79AB1}"/>
                </a:ext>
              </a:extLst>
            </p:cNvPr>
            <p:cNvSpPr txBox="1"/>
            <p:nvPr/>
          </p:nvSpPr>
          <p:spPr>
            <a:xfrm>
              <a:off x="10186355" y="2785653"/>
              <a:ext cx="412198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49A9FD-1F1E-45F2-B834-A13F1A365A4F}"/>
                </a:ext>
              </a:extLst>
            </p:cNvPr>
            <p:cNvSpPr txBox="1"/>
            <p:nvPr/>
          </p:nvSpPr>
          <p:spPr>
            <a:xfrm>
              <a:off x="10644323" y="2785653"/>
              <a:ext cx="412198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B27CE27-B975-4056-9AE2-9409D79F3DB8}"/>
                </a:ext>
              </a:extLst>
            </p:cNvPr>
            <p:cNvSpPr txBox="1"/>
            <p:nvPr/>
          </p:nvSpPr>
          <p:spPr>
            <a:xfrm>
              <a:off x="11076498" y="2785653"/>
              <a:ext cx="412198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4D382C0-C0D6-46BE-9D1A-F4B9ED6619AF}"/>
                </a:ext>
              </a:extLst>
            </p:cNvPr>
            <p:cNvSpPr txBox="1"/>
            <p:nvPr/>
          </p:nvSpPr>
          <p:spPr>
            <a:xfrm>
              <a:off x="5521784" y="2847337"/>
              <a:ext cx="412198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88AF222-4E8D-4386-A733-0A957A91A6E6}"/>
                </a:ext>
              </a:extLst>
            </p:cNvPr>
            <p:cNvSpPr txBox="1"/>
            <p:nvPr/>
          </p:nvSpPr>
          <p:spPr>
            <a:xfrm>
              <a:off x="6378039" y="2849906"/>
              <a:ext cx="412198" cy="4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197">
              <a:extLst>
                <a:ext uri="{FF2B5EF4-FFF2-40B4-BE49-F238E27FC236}">
                  <a16:creationId xmlns:a16="http://schemas.microsoft.com/office/drawing/2014/main" id="{15495ACE-5BCB-499D-B74F-5C31D79970FD}"/>
                </a:ext>
              </a:extLst>
            </p:cNvPr>
            <p:cNvSpPr/>
            <p:nvPr/>
          </p:nvSpPr>
          <p:spPr>
            <a:xfrm>
              <a:off x="6796740" y="4058588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5B30B38-E4B3-4982-BF87-F17799E98E0C}"/>
                </a:ext>
              </a:extLst>
            </p:cNvPr>
            <p:cNvSpPr txBox="1"/>
            <p:nvPr/>
          </p:nvSpPr>
          <p:spPr>
            <a:xfrm>
              <a:off x="7082653" y="4009231"/>
              <a:ext cx="412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199">
              <a:extLst>
                <a:ext uri="{FF2B5EF4-FFF2-40B4-BE49-F238E27FC236}">
                  <a16:creationId xmlns:a16="http://schemas.microsoft.com/office/drawing/2014/main" id="{F38061AB-0971-42A3-B499-CBFA09E89F8C}"/>
                </a:ext>
              </a:extLst>
            </p:cNvPr>
            <p:cNvSpPr/>
            <p:nvPr/>
          </p:nvSpPr>
          <p:spPr>
            <a:xfrm>
              <a:off x="8369202" y="3278064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1948CE-AA45-41CF-AD0A-3D7E048AC2BC}"/>
                </a:ext>
              </a:extLst>
            </p:cNvPr>
            <p:cNvSpPr txBox="1"/>
            <p:nvPr/>
          </p:nvSpPr>
          <p:spPr>
            <a:xfrm>
              <a:off x="8660824" y="3255215"/>
              <a:ext cx="412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201">
              <a:extLst>
                <a:ext uri="{FF2B5EF4-FFF2-40B4-BE49-F238E27FC236}">
                  <a16:creationId xmlns:a16="http://schemas.microsoft.com/office/drawing/2014/main" id="{A701AA0E-492F-4CA1-9FDC-3A4D1D238FB6}"/>
                </a:ext>
              </a:extLst>
            </p:cNvPr>
            <p:cNvSpPr/>
            <p:nvPr/>
          </p:nvSpPr>
          <p:spPr>
            <a:xfrm>
              <a:off x="3970497" y="360900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Oval 202">
              <a:extLst>
                <a:ext uri="{FF2B5EF4-FFF2-40B4-BE49-F238E27FC236}">
                  <a16:creationId xmlns:a16="http://schemas.microsoft.com/office/drawing/2014/main" id="{94FC67A8-EEFB-4264-AECD-20D7420F1BC8}"/>
                </a:ext>
              </a:extLst>
            </p:cNvPr>
            <p:cNvSpPr/>
            <p:nvPr/>
          </p:nvSpPr>
          <p:spPr>
            <a:xfrm>
              <a:off x="5159112" y="2147489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396F8F3-E71F-479E-A7B5-1588A31954E6}"/>
                </a:ext>
              </a:extLst>
            </p:cNvPr>
            <p:cNvSpPr txBox="1"/>
            <p:nvPr/>
          </p:nvSpPr>
          <p:spPr>
            <a:xfrm>
              <a:off x="4256918" y="3586538"/>
              <a:ext cx="412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CB929B1-0F8B-4A97-B642-AD2F62214579}"/>
                </a:ext>
              </a:extLst>
            </p:cNvPr>
            <p:cNvSpPr txBox="1"/>
            <p:nvPr/>
          </p:nvSpPr>
          <p:spPr>
            <a:xfrm>
              <a:off x="5443311" y="2140212"/>
              <a:ext cx="412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" name="Ορθογώνιο: Στρογγύλεμα γωνιών 132">
            <a:extLst>
              <a:ext uri="{FF2B5EF4-FFF2-40B4-BE49-F238E27FC236}">
                <a16:creationId xmlns:a16="http://schemas.microsoft.com/office/drawing/2014/main" id="{B8854F9E-7FA9-4F4D-AC8D-FA9D74888EDD}"/>
              </a:ext>
            </a:extLst>
          </p:cNvPr>
          <p:cNvSpPr/>
          <p:nvPr/>
        </p:nvSpPr>
        <p:spPr>
          <a:xfrm>
            <a:off x="2886407" y="4921034"/>
            <a:ext cx="673574" cy="1513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Actuators</a:t>
            </a:r>
            <a:endParaRPr lang="en-US" sz="1100" dirty="0"/>
          </a:p>
        </p:txBody>
      </p:sp>
      <p:cxnSp>
        <p:nvCxnSpPr>
          <p:cNvPr id="134" name="Ευθύγραμμο βέλος σύνδεσης 133">
            <a:extLst>
              <a:ext uri="{FF2B5EF4-FFF2-40B4-BE49-F238E27FC236}">
                <a16:creationId xmlns:a16="http://schemas.microsoft.com/office/drawing/2014/main" id="{724BDCFB-A0CF-4BE0-ACC6-655A4672B0EE}"/>
              </a:ext>
            </a:extLst>
          </p:cNvPr>
          <p:cNvCxnSpPr>
            <a:cxnSpLocks/>
            <a:stCxn id="133" idx="2"/>
          </p:cNvCxnSpPr>
          <p:nvPr/>
        </p:nvCxnSpPr>
        <p:spPr>
          <a:xfrm flipH="1">
            <a:off x="2503066" y="5072354"/>
            <a:ext cx="720128" cy="921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9" name="Ευθύγραμμο βέλος σύνδεσης 138">
            <a:extLst>
              <a:ext uri="{FF2B5EF4-FFF2-40B4-BE49-F238E27FC236}">
                <a16:creationId xmlns:a16="http://schemas.microsoft.com/office/drawing/2014/main" id="{C94262F2-472B-4454-B086-D03A227373A9}"/>
              </a:ext>
            </a:extLst>
          </p:cNvPr>
          <p:cNvCxnSpPr>
            <a:cxnSpLocks/>
            <a:stCxn id="133" idx="2"/>
          </p:cNvCxnSpPr>
          <p:nvPr/>
        </p:nvCxnSpPr>
        <p:spPr>
          <a:xfrm>
            <a:off x="3223194" y="5072354"/>
            <a:ext cx="977562" cy="86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2" name="Ευθύγραμμο βέλος σύνδεσης 141">
            <a:extLst>
              <a:ext uri="{FF2B5EF4-FFF2-40B4-BE49-F238E27FC236}">
                <a16:creationId xmlns:a16="http://schemas.microsoft.com/office/drawing/2014/main" id="{7F7A3322-B58D-42F3-B76F-A0C01D3FFF70}"/>
              </a:ext>
            </a:extLst>
          </p:cNvPr>
          <p:cNvCxnSpPr>
            <a:cxnSpLocks/>
            <a:stCxn id="133" idx="2"/>
          </p:cNvCxnSpPr>
          <p:nvPr/>
        </p:nvCxnSpPr>
        <p:spPr>
          <a:xfrm>
            <a:off x="3223194" y="5072354"/>
            <a:ext cx="336787" cy="1188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Ευθύγραμμο βέλος σύνδεσης 146">
            <a:extLst>
              <a:ext uri="{FF2B5EF4-FFF2-40B4-BE49-F238E27FC236}">
                <a16:creationId xmlns:a16="http://schemas.microsoft.com/office/drawing/2014/main" id="{017B7C5E-EB77-46D1-A310-233F7E106E91}"/>
              </a:ext>
            </a:extLst>
          </p:cNvPr>
          <p:cNvCxnSpPr>
            <a:cxnSpLocks/>
            <a:stCxn id="133" idx="2"/>
            <a:endCxn id="60" idx="0"/>
          </p:cNvCxnSpPr>
          <p:nvPr/>
        </p:nvCxnSpPr>
        <p:spPr>
          <a:xfrm flipH="1">
            <a:off x="2930796" y="5072354"/>
            <a:ext cx="292398" cy="350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C8A80B0A-5A83-4BA2-B62E-04D8443905AD}"/>
              </a:ext>
            </a:extLst>
          </p:cNvPr>
          <p:cNvSpPr txBox="1"/>
          <p:nvPr/>
        </p:nvSpPr>
        <p:spPr>
          <a:xfrm>
            <a:off x="5908110" y="2293278"/>
            <a:ext cx="253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Each acquisition point includes 5 different frequency excitations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DB9843C-D880-42D8-8F98-E0A6A8B18467}"/>
              </a:ext>
            </a:extLst>
          </p:cNvPr>
          <p:cNvSpPr txBox="1"/>
          <p:nvPr/>
        </p:nvSpPr>
        <p:spPr>
          <a:xfrm>
            <a:off x="6917498" y="4735084"/>
            <a:ext cx="356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In each frequency: 1 actuator excites and 3 are receiving cycling through all 4 actuators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81A1B66-8B65-43EF-8686-01A521AF06EC}"/>
              </a:ext>
            </a:extLst>
          </p:cNvPr>
          <p:cNvSpPr txBox="1"/>
          <p:nvPr/>
        </p:nvSpPr>
        <p:spPr>
          <a:xfrm>
            <a:off x="9794309" y="2674266"/>
            <a:ext cx="206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Finally, 4 repetitions are made for each combo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1C201F5-4986-4EC2-8098-043A643A8D34}"/>
              </a:ext>
            </a:extLst>
          </p:cNvPr>
          <p:cNvSpPr txBox="1"/>
          <p:nvPr/>
        </p:nvSpPr>
        <p:spPr>
          <a:xfrm>
            <a:off x="7305340" y="5659321"/>
            <a:ext cx="3788413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Total signals for each point: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sz="1400" dirty="0"/>
              <a:t>5 (freq.) x 4(</a:t>
            </a:r>
            <a:r>
              <a:rPr lang="en-US" sz="1400" dirty="0" err="1"/>
              <a:t>act.comb</a:t>
            </a:r>
            <a:r>
              <a:rPr lang="en-US" sz="1400" dirty="0"/>
              <a:t>.) x 10(reps.) = </a:t>
            </a:r>
            <a:r>
              <a:rPr lang="en-US" sz="1400" dirty="0">
                <a:highlight>
                  <a:srgbClr val="FFFF00"/>
                </a:highlight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177413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54" grpId="0"/>
      <p:bldP spid="155" grpId="0"/>
      <p:bldP spid="156" grpId="0"/>
      <p:bldP spid="1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F30B73-6152-4155-9B24-6EE67888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Guided Waves Deep Learning Pipeline Plans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B133733-0CB4-48E6-9D2C-FC5F887B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4" y="2423460"/>
            <a:ext cx="2771383" cy="207853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C50A6B2F-745C-43F4-91C4-9201D1B77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"/>
          <a:stretch/>
        </p:blipFill>
        <p:spPr>
          <a:xfrm>
            <a:off x="3609869" y="2004947"/>
            <a:ext cx="5158350" cy="3300608"/>
          </a:xfrm>
          <a:prstGeom prst="rect">
            <a:avLst/>
          </a:prstGeom>
        </p:spPr>
      </p:pic>
      <p:sp>
        <p:nvSpPr>
          <p:cNvPr id="19" name="Βέλος: Δεξιό 18">
            <a:extLst>
              <a:ext uri="{FF2B5EF4-FFF2-40B4-BE49-F238E27FC236}">
                <a16:creationId xmlns:a16="http://schemas.microsoft.com/office/drawing/2014/main" id="{2EEC2363-E6F3-4EB1-9839-A315A53C61F0}"/>
              </a:ext>
            </a:extLst>
          </p:cNvPr>
          <p:cNvSpPr/>
          <p:nvPr/>
        </p:nvSpPr>
        <p:spPr>
          <a:xfrm>
            <a:off x="3250503" y="3467831"/>
            <a:ext cx="28809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26FDDA-6309-419E-AC33-EA27A8A3ACA9}"/>
              </a:ext>
            </a:extLst>
          </p:cNvPr>
          <p:cNvSpPr txBox="1"/>
          <p:nvPr/>
        </p:nvSpPr>
        <p:spPr>
          <a:xfrm>
            <a:off x="1349679" y="1961018"/>
            <a:ext cx="206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 of 80 signals</a:t>
            </a:r>
          </a:p>
        </p:txBody>
      </p:sp>
      <p:sp>
        <p:nvSpPr>
          <p:cNvPr id="20" name="Βέλος: Κάτω 19">
            <a:extLst>
              <a:ext uri="{FF2B5EF4-FFF2-40B4-BE49-F238E27FC236}">
                <a16:creationId xmlns:a16="http://schemas.microsoft.com/office/drawing/2014/main" id="{0130E6CD-E9B7-4C3F-ADEA-B27FA4F4747A}"/>
              </a:ext>
            </a:extLst>
          </p:cNvPr>
          <p:cNvSpPr/>
          <p:nvPr/>
        </p:nvSpPr>
        <p:spPr>
          <a:xfrm>
            <a:off x="1935271" y="2268795"/>
            <a:ext cx="45719" cy="154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ECC6F-6776-4B1D-94FA-F684C0C6F1CD}"/>
              </a:ext>
            </a:extLst>
          </p:cNvPr>
          <p:cNvSpPr txBox="1"/>
          <p:nvPr/>
        </p:nvSpPr>
        <p:spPr>
          <a:xfrm>
            <a:off x="9138233" y="3553272"/>
            <a:ext cx="296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Output layer can either be 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softmax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 for classification or a Linear layer for regression</a:t>
            </a:r>
          </a:p>
        </p:txBody>
      </p:sp>
      <p:pic>
        <p:nvPicPr>
          <p:cNvPr id="130" name="Εικόνα 129">
            <a:extLst>
              <a:ext uri="{FF2B5EF4-FFF2-40B4-BE49-F238E27FC236}">
                <a16:creationId xmlns:a16="http://schemas.microsoft.com/office/drawing/2014/main" id="{ADBBFEC8-6557-4F87-A07C-6EDF2D11E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074" y="1505009"/>
            <a:ext cx="2848047" cy="1886412"/>
          </a:xfrm>
          <a:prstGeom prst="rect">
            <a:avLst/>
          </a:prstGeom>
        </p:spPr>
      </p:pic>
      <p:cxnSp>
        <p:nvCxnSpPr>
          <p:cNvPr id="131" name="Ευθύγραμμο βέλος σύνδεσης 130">
            <a:extLst>
              <a:ext uri="{FF2B5EF4-FFF2-40B4-BE49-F238E27FC236}">
                <a16:creationId xmlns:a16="http://schemas.microsoft.com/office/drawing/2014/main" id="{1F15DBE6-723A-4972-990C-611F44B3F29A}"/>
              </a:ext>
            </a:extLst>
          </p:cNvPr>
          <p:cNvCxnSpPr>
            <a:cxnSpLocks/>
          </p:cNvCxnSpPr>
          <p:nvPr/>
        </p:nvCxnSpPr>
        <p:spPr>
          <a:xfrm flipV="1">
            <a:off x="8768219" y="1897693"/>
            <a:ext cx="939452" cy="159299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E490BD33-5B1B-48FA-9607-977CACD37732}"/>
              </a:ext>
            </a:extLst>
          </p:cNvPr>
          <p:cNvSpPr txBox="1"/>
          <p:nvPr/>
        </p:nvSpPr>
        <p:spPr>
          <a:xfrm>
            <a:off x="5752030" y="5275022"/>
            <a:ext cx="2185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1D Convolutions</a:t>
            </a:r>
          </a:p>
        </p:txBody>
      </p:sp>
      <p:pic>
        <p:nvPicPr>
          <p:cNvPr id="46" name="Εικόνα 45">
            <a:extLst>
              <a:ext uri="{FF2B5EF4-FFF2-40B4-BE49-F238E27FC236}">
                <a16:creationId xmlns:a16="http://schemas.microsoft.com/office/drawing/2014/main" id="{1A4E9AE4-7328-4BC9-8383-C99BA0699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571" y="4276057"/>
            <a:ext cx="2848047" cy="1886412"/>
          </a:xfrm>
          <a:prstGeom prst="rect">
            <a:avLst/>
          </a:prstGeom>
        </p:spPr>
      </p:pic>
      <p:cxnSp>
        <p:nvCxnSpPr>
          <p:cNvPr id="135" name="Ευθύγραμμο βέλος σύνδεσης 134">
            <a:extLst>
              <a:ext uri="{FF2B5EF4-FFF2-40B4-BE49-F238E27FC236}">
                <a16:creationId xmlns:a16="http://schemas.microsoft.com/office/drawing/2014/main" id="{5082D7B8-CF55-4F77-BDE5-5B185EDDC513}"/>
              </a:ext>
            </a:extLst>
          </p:cNvPr>
          <p:cNvCxnSpPr>
            <a:cxnSpLocks/>
          </p:cNvCxnSpPr>
          <p:nvPr/>
        </p:nvCxnSpPr>
        <p:spPr>
          <a:xfrm>
            <a:off x="8768219" y="3707904"/>
            <a:ext cx="939452" cy="101440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4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2" grpId="0"/>
      <p:bldP spid="20" grpId="0" animBg="1"/>
      <p:bldP spid="24" grpId="0"/>
      <p:bldP spid="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en-US" sz="3200" dirty="0"/>
              <a:t>Conclusion</a:t>
            </a:r>
            <a:endParaRPr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B7A9E-A0CE-45FC-97CC-F578704C06DF}"/>
              </a:ext>
            </a:extLst>
          </p:cNvPr>
          <p:cNvSpPr txBox="1"/>
          <p:nvPr/>
        </p:nvSpPr>
        <p:spPr>
          <a:xfrm>
            <a:off x="838200" y="1343818"/>
            <a:ext cx="10515600" cy="415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1400"/>
              <a:buChar char="◈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Graph Deep Learning Neural Network model displays its capability to generalize astonishing well on “unseen” data.</a:t>
            </a:r>
          </a:p>
          <a:p>
            <a:pPr marL="342900" lvl="0" indent="-306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◈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intuition of how the combinations of different sensor are affecting the target values seems to work.</a:t>
            </a:r>
          </a:p>
          <a:p>
            <a:pPr marL="342900" lvl="0" indent="-306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◈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can work online , on real-time to predict the RUL of an operational structure or the current stiffness.</a:t>
            </a:r>
          </a:p>
          <a:p>
            <a:pPr marL="342900" lvl="0" indent="-306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◈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Pipeline exists to incorporate new specimens and augment the dataset on the fly.</a:t>
            </a:r>
          </a:p>
          <a:p>
            <a:pPr marL="342900" lvl="0" indent="-306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◈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Same pipeline can be used for all kind of structure as soon as some data are available for training.</a:t>
            </a:r>
          </a:p>
          <a:p>
            <a:pPr marL="342900" lvl="0" indent="-306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◈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Graph Network demonstrates its extraordinary capability to learn from as few as 3 specimens.</a:t>
            </a:r>
          </a:p>
          <a:p>
            <a:pPr marL="342900" lvl="0" indent="-306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◈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training and validation loss curves showed a stable, slightly underfitting process, as intended, since the objective was to avoid overfitting for safer generalization.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BF5E70-92F9-4721-9A63-CC981B1E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429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chemeClr val="lt2"/>
              </a:buClr>
              <a:buSzPts val="4000"/>
            </a:pPr>
            <a:r>
              <a:rPr lang="en-US" sz="3200" dirty="0"/>
              <a:t>Future Plans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1EE06-01DB-4DF8-AFFA-FFD88C171BA1}"/>
                  </a:ext>
                </a:extLst>
              </p:cNvPr>
              <p:cNvSpPr txBox="1"/>
              <p:nvPr/>
            </p:nvSpPr>
            <p:spPr>
              <a:xfrm>
                <a:off x="1183318" y="1450992"/>
                <a:ext cx="9825361" cy="2920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Examine whether smaller combinations of sensors can capture the same performance, e.g., combinations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so we can include FOD3, which had 6 sensors.</a:t>
                </a:r>
              </a:p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Introduce sensor coordinates as edge features in the graph and observe the change in performance.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Attempt transfer learning on similar aerospace specimens that also have FBG arrangements in a similar pattern.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Experiment with different Graph Node connections such as allowing the model to learn the connections automatically.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1EE06-01DB-4DF8-AFFA-FFD88C171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18" y="1450992"/>
                <a:ext cx="9825361" cy="2920158"/>
              </a:xfrm>
              <a:prstGeom prst="rect">
                <a:avLst/>
              </a:prstGeom>
              <a:blipFill>
                <a:blip r:embed="rId2"/>
                <a:stretch>
                  <a:fillRect l="-372" t="-1044" b="-2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21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238C30AD-8811-40B6-93CA-1DFBB0F4F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166" y="1130430"/>
            <a:ext cx="8123667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69521CB-520A-4DA7-82C6-742AD3B86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92" y="457200"/>
            <a:ext cx="1021916" cy="102191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85D5814-75E2-45B2-8441-A0E0837288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424"/>
          <a:stretch/>
        </p:blipFill>
        <p:spPr>
          <a:xfrm>
            <a:off x="162837" y="4628449"/>
            <a:ext cx="3464663" cy="1163296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1529D24-D10E-44F8-AAF0-48394F8FB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538" y="4459291"/>
            <a:ext cx="2375823" cy="1681699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D2ECC4A6-145C-45ED-91DE-E5ED25D6E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4977" y="107954"/>
            <a:ext cx="1934227" cy="193422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9D66ECB-6661-4F30-97D5-A2230587AE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197" y="5176120"/>
            <a:ext cx="1681880" cy="1681880"/>
          </a:xfrm>
          <a:prstGeom prst="rect">
            <a:avLst/>
          </a:prstGeom>
        </p:spPr>
      </p:pic>
      <p:pic>
        <p:nvPicPr>
          <p:cNvPr id="20" name="Google Shape;157;p1" descr="Εικόνα που περιέχει κείμενο, γραμματοσειρά, λογότυπο, έμβλ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96B695A1-A902-4CAF-94B5-BE18E8D2D15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097" t="7136" b="10375"/>
          <a:stretch/>
        </p:blipFill>
        <p:spPr>
          <a:xfrm>
            <a:off x="4447823" y="107954"/>
            <a:ext cx="2668557" cy="815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68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781D08-F3A8-4C81-8881-D78C423F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C0A880-9CF1-4468-AFD7-D29AD123B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Problem definition </a:t>
            </a:r>
          </a:p>
          <a:p>
            <a:r>
              <a:rPr lang="en-US" sz="1400" dirty="0"/>
              <a:t>How SHM measurements (e.g. strain, guided waves, acoustic emission) can be used for </a:t>
            </a:r>
            <a:r>
              <a:rPr lang="en-US" sz="1400" dirty="0">
                <a:solidFill>
                  <a:srgbClr val="00B050"/>
                </a:solidFill>
              </a:rPr>
              <a:t>diagnosis</a:t>
            </a:r>
            <a:r>
              <a:rPr lang="en-US" sz="1400" dirty="0"/>
              <a:t> and </a:t>
            </a:r>
            <a:r>
              <a:rPr lang="en-US" sz="1400" dirty="0">
                <a:solidFill>
                  <a:srgbClr val="FF0000"/>
                </a:solidFill>
              </a:rPr>
              <a:t>prognosis.</a:t>
            </a:r>
          </a:p>
          <a:p>
            <a:r>
              <a:rPr lang="en-US" sz="1400"/>
              <a:t>Developing a Deep </a:t>
            </a:r>
            <a:r>
              <a:rPr lang="en-US" sz="1400" dirty="0"/>
              <a:t>Learning AI pipeline that is universally applicable and practically feasible wherever a sensor network is available.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Objectives</a:t>
            </a:r>
            <a:endParaRPr lang="en-US" sz="1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Diagnosis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Train a deep learning model to assess the current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Stiffness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/>
              <a:t>of a structure in real time.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Prognosis</a:t>
            </a:r>
          </a:p>
          <a:p>
            <a:pPr marL="0" indent="0">
              <a:buNone/>
            </a:pPr>
            <a:r>
              <a:rPr lang="en-US" sz="1400" dirty="0"/>
              <a:t>Train a second model to estimate the </a:t>
            </a:r>
            <a:r>
              <a:rPr lang="en-US" sz="1400" dirty="0">
                <a:solidFill>
                  <a:srgbClr val="FF0000"/>
                </a:solidFill>
              </a:rPr>
              <a:t>Remaining Useful Life </a:t>
            </a:r>
            <a:r>
              <a:rPr lang="en-US" sz="1400" dirty="0"/>
              <a:t>of a structure in real time.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64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 txBox="1">
            <a:spLocks noGrp="1"/>
          </p:cNvSpPr>
          <p:nvPr>
            <p:ph type="title"/>
          </p:nvPr>
        </p:nvSpPr>
        <p:spPr>
          <a:xfrm>
            <a:off x="1182166" y="47699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</a:pPr>
            <a:r>
              <a:rPr lang="en-US" sz="2800" dirty="0">
                <a:latin typeface="+mn-lt"/>
              </a:rPr>
              <a:t>RUL Prediction and Stiffness Assessment Pipeline</a:t>
            </a:r>
            <a:endParaRPr sz="4000" dirty="0">
              <a:latin typeface="+mn-lt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585640" y="1170991"/>
            <a:ext cx="26065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Lustria"/>
                <a:cs typeface="Lustria"/>
                <a:sym typeface="Lustria"/>
              </a:rPr>
              <a:t>Generic aircraft element</a:t>
            </a:r>
            <a:endParaRPr dirty="0"/>
          </a:p>
        </p:txBody>
      </p:sp>
      <p:sp>
        <p:nvSpPr>
          <p:cNvPr id="169" name="Google Shape;169;p2"/>
          <p:cNvSpPr txBox="1"/>
          <p:nvPr/>
        </p:nvSpPr>
        <p:spPr>
          <a:xfrm>
            <a:off x="554306" y="4176346"/>
            <a:ext cx="30172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Lustria"/>
                <a:cs typeface="Lustria"/>
                <a:sym typeface="Lustria"/>
              </a:rPr>
              <a:t>Fatigue Load Profile</a:t>
            </a:r>
          </a:p>
        </p:txBody>
      </p:sp>
      <p:sp>
        <p:nvSpPr>
          <p:cNvPr id="170" name="Google Shape;170;p2"/>
          <p:cNvSpPr/>
          <p:nvPr/>
        </p:nvSpPr>
        <p:spPr>
          <a:xfrm>
            <a:off x="1430195" y="3773913"/>
            <a:ext cx="87887" cy="433713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4116316" y="4176346"/>
            <a:ext cx="27684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Lustria"/>
                <a:cs typeface="Lustria"/>
                <a:sym typeface="Lustria"/>
              </a:rPr>
              <a:t>Raw Strain Data</a:t>
            </a:r>
            <a:endParaRPr dirty="0"/>
          </a:p>
        </p:txBody>
      </p:sp>
      <p:sp>
        <p:nvSpPr>
          <p:cNvPr id="176" name="Google Shape;176;p2"/>
          <p:cNvSpPr txBox="1"/>
          <p:nvPr/>
        </p:nvSpPr>
        <p:spPr>
          <a:xfrm>
            <a:off x="3571564" y="1186303"/>
            <a:ext cx="36731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Lustria"/>
                <a:cs typeface="Lustria"/>
                <a:sym typeface="Lustria"/>
              </a:rPr>
              <a:t>Extracted Features – Preprocessing </a:t>
            </a:r>
            <a:endParaRPr dirty="0"/>
          </a:p>
        </p:txBody>
      </p:sp>
      <p:sp>
        <p:nvSpPr>
          <p:cNvPr id="179" name="Google Shape;179;p2"/>
          <p:cNvSpPr txBox="1"/>
          <p:nvPr/>
        </p:nvSpPr>
        <p:spPr>
          <a:xfrm>
            <a:off x="7403142" y="1223441"/>
            <a:ext cx="391523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Lustria"/>
                <a:cs typeface="Lustria"/>
                <a:sym typeface="Lustria"/>
              </a:rPr>
              <a:t>Deep Learning Graph Neural Network</a:t>
            </a:r>
            <a:endParaRPr dirty="0"/>
          </a:p>
        </p:txBody>
      </p:sp>
      <p:sp>
        <p:nvSpPr>
          <p:cNvPr id="182" name="Google Shape;182;p2"/>
          <p:cNvSpPr/>
          <p:nvPr/>
        </p:nvSpPr>
        <p:spPr>
          <a:xfrm>
            <a:off x="9238606" y="3757584"/>
            <a:ext cx="87888" cy="504647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9A839C0-F13C-4614-9701-D45677FDD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52" b="16989"/>
          <a:stretch/>
        </p:blipFill>
        <p:spPr>
          <a:xfrm>
            <a:off x="144111" y="1510013"/>
            <a:ext cx="2954536" cy="2233081"/>
          </a:xfrm>
          <a:prstGeom prst="rect">
            <a:avLst/>
          </a:prstGeom>
        </p:spPr>
      </p:pic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01F6C169-DAEE-4AEC-9352-7F0EC17C9299}"/>
              </a:ext>
            </a:extLst>
          </p:cNvPr>
          <p:cNvGrpSpPr/>
          <p:nvPr/>
        </p:nvGrpSpPr>
        <p:grpSpPr>
          <a:xfrm>
            <a:off x="6971663" y="1695233"/>
            <a:ext cx="4358346" cy="1934497"/>
            <a:chOff x="1268695" y="2796466"/>
            <a:chExt cx="9380222" cy="3635281"/>
          </a:xfrm>
        </p:grpSpPr>
        <p:grpSp>
          <p:nvGrpSpPr>
            <p:cNvPr id="28" name="Ομάδα 27">
              <a:extLst>
                <a:ext uri="{FF2B5EF4-FFF2-40B4-BE49-F238E27FC236}">
                  <a16:creationId xmlns:a16="http://schemas.microsoft.com/office/drawing/2014/main" id="{D436048F-B677-46F0-A2C9-E63A1E44BB39}"/>
                </a:ext>
              </a:extLst>
            </p:cNvPr>
            <p:cNvGrpSpPr/>
            <p:nvPr/>
          </p:nvGrpSpPr>
          <p:grpSpPr>
            <a:xfrm>
              <a:off x="1268695" y="2796466"/>
              <a:ext cx="9380222" cy="3635281"/>
              <a:chOff x="-981026" y="2176051"/>
              <a:chExt cx="12397319" cy="4421537"/>
            </a:xfrm>
          </p:grpSpPr>
          <p:grpSp>
            <p:nvGrpSpPr>
              <p:cNvPr id="30" name="Ομάδα 29">
                <a:extLst>
                  <a:ext uri="{FF2B5EF4-FFF2-40B4-BE49-F238E27FC236}">
                    <a16:creationId xmlns:a16="http://schemas.microsoft.com/office/drawing/2014/main" id="{28018573-78A4-472C-9B79-9B78C8EECE42}"/>
                  </a:ext>
                </a:extLst>
              </p:cNvPr>
              <p:cNvGrpSpPr/>
              <p:nvPr/>
            </p:nvGrpSpPr>
            <p:grpSpPr>
              <a:xfrm>
                <a:off x="2272462" y="2176051"/>
                <a:ext cx="9143831" cy="4421537"/>
                <a:chOff x="2432482" y="2176051"/>
                <a:chExt cx="9143831" cy="4421537"/>
              </a:xfrm>
            </p:grpSpPr>
            <p:pic>
              <p:nvPicPr>
                <p:cNvPr id="32" name="Εικόνα 31">
                  <a:extLst>
                    <a:ext uri="{FF2B5EF4-FFF2-40B4-BE49-F238E27FC236}">
                      <a16:creationId xmlns:a16="http://schemas.microsoft.com/office/drawing/2014/main" id="{8D281EBC-4DED-44FB-9EB4-4B556AE99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5655" r="34419" b="3185"/>
                <a:stretch/>
              </p:blipFill>
              <p:spPr>
                <a:xfrm>
                  <a:off x="2432482" y="2176051"/>
                  <a:ext cx="2820141" cy="4076872"/>
                </a:xfrm>
                <a:prstGeom prst="rect">
                  <a:avLst/>
                </a:prstGeom>
              </p:spPr>
            </p:pic>
            <p:sp>
              <p:nvSpPr>
                <p:cNvPr id="33" name="Ορθογώνιο 32">
                  <a:extLst>
                    <a:ext uri="{FF2B5EF4-FFF2-40B4-BE49-F238E27FC236}">
                      <a16:creationId xmlns:a16="http://schemas.microsoft.com/office/drawing/2014/main" id="{5A7A5A87-2B0F-4F08-AE8C-21CD4138BF2D}"/>
                    </a:ext>
                  </a:extLst>
                </p:cNvPr>
                <p:cNvSpPr/>
                <p:nvPr/>
              </p:nvSpPr>
              <p:spPr>
                <a:xfrm>
                  <a:off x="5079081" y="2185628"/>
                  <a:ext cx="548234" cy="4390143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Global Mean Pool</a:t>
                  </a:r>
                </a:p>
              </p:txBody>
            </p:sp>
            <p:pic>
              <p:nvPicPr>
                <p:cNvPr id="34" name="Εικόνα 33">
                  <a:extLst>
                    <a:ext uri="{FF2B5EF4-FFF2-40B4-BE49-F238E27FC236}">
                      <a16:creationId xmlns:a16="http://schemas.microsoft.com/office/drawing/2014/main" id="{2042887C-2EAA-4093-8FE1-F5F484285A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27315" y="2176051"/>
                  <a:ext cx="5948998" cy="4421537"/>
                </a:xfrm>
                <a:prstGeom prst="rect">
                  <a:avLst/>
                </a:prstGeom>
              </p:spPr>
            </p:pic>
          </p:grpSp>
          <p:pic>
            <p:nvPicPr>
              <p:cNvPr id="31" name="Εικόνα 30">
                <a:extLst>
                  <a:ext uri="{FF2B5EF4-FFF2-40B4-BE49-F238E27FC236}">
                    <a16:creationId xmlns:a16="http://schemas.microsoft.com/office/drawing/2014/main" id="{EE6DB874-6CB2-42EC-9915-2473A8C31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81026" y="2179419"/>
                <a:ext cx="3341142" cy="4418169"/>
              </a:xfrm>
              <a:prstGeom prst="rect">
                <a:avLst/>
              </a:prstGeom>
            </p:spPr>
          </p:pic>
        </p:grpSp>
        <p:sp>
          <p:nvSpPr>
            <p:cNvPr id="29" name="Ορθογώνιο 28">
              <a:extLst>
                <a:ext uri="{FF2B5EF4-FFF2-40B4-BE49-F238E27FC236}">
                  <a16:creationId xmlns:a16="http://schemas.microsoft.com/office/drawing/2014/main" id="{F31A96CD-C9EC-4E30-8C6A-184D94161F6A}"/>
                </a:ext>
              </a:extLst>
            </p:cNvPr>
            <p:cNvSpPr/>
            <p:nvPr/>
          </p:nvSpPr>
          <p:spPr>
            <a:xfrm>
              <a:off x="3804332" y="6104054"/>
              <a:ext cx="2004762" cy="309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Sans" panose="020B0602030504020204" pitchFamily="34" charset="0"/>
                </a:rPr>
                <a:t>Graph NN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anose="020B0602030504020204" pitchFamily="34" charset="0"/>
              </a:endParaRPr>
            </a:p>
          </p:txBody>
        </p:sp>
      </p:grp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EA83887-2B1B-449B-954C-875AAAFAB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496" y="4490850"/>
            <a:ext cx="2954537" cy="223308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C1AAF36-6EB7-4ADE-898E-A4412C429E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5696" y="1473768"/>
            <a:ext cx="2955634" cy="2269326"/>
          </a:xfrm>
          <a:prstGeom prst="rect">
            <a:avLst/>
          </a:prstGeom>
        </p:spPr>
      </p:pic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5C089776-A06A-4981-9396-9CB9195573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636" y="4529415"/>
            <a:ext cx="2955960" cy="2178294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9B9CFD6-22D9-497E-A12B-1377E8F3EC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329" y="4490850"/>
            <a:ext cx="2954536" cy="2233081"/>
          </a:xfrm>
          <a:prstGeom prst="rect">
            <a:avLst/>
          </a:prstGeom>
        </p:spPr>
      </p:pic>
      <p:sp>
        <p:nvSpPr>
          <p:cNvPr id="178" name="Google Shape;178;p2"/>
          <p:cNvSpPr/>
          <p:nvPr/>
        </p:nvSpPr>
        <p:spPr>
          <a:xfrm rot="-5400000">
            <a:off x="6780330" y="2220442"/>
            <a:ext cx="97655" cy="470412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1" name="Google Shape;171;p2"/>
          <p:cNvSpPr/>
          <p:nvPr/>
        </p:nvSpPr>
        <p:spPr>
          <a:xfrm rot="-5400000">
            <a:off x="3150094" y="5704211"/>
            <a:ext cx="84173" cy="331308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5" name="Google Shape;175;p2"/>
          <p:cNvSpPr/>
          <p:nvPr/>
        </p:nvSpPr>
        <p:spPr>
          <a:xfrm rot="10800000">
            <a:off x="4925057" y="3722763"/>
            <a:ext cx="87887" cy="433712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6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52" name="Εικόνα 51">
            <a:extLst>
              <a:ext uri="{FF2B5EF4-FFF2-40B4-BE49-F238E27FC236}">
                <a16:creationId xmlns:a16="http://schemas.microsoft.com/office/drawing/2014/main" id="{975A8932-C253-4D9B-B240-CC00F2EAF0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8709" y="4545637"/>
            <a:ext cx="2953394" cy="2162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9" grpId="0"/>
      <p:bldP spid="170" grpId="0" animBg="1"/>
      <p:bldP spid="173" grpId="0"/>
      <p:bldP spid="176" grpId="0"/>
      <p:bldP spid="179" grpId="0"/>
      <p:bldP spid="182" grpId="0" animBg="1"/>
      <p:bldP spid="178" grpId="0" animBg="1"/>
      <p:bldP spid="171" grpId="0" animBg="1"/>
      <p:bldP spid="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46692F-AAF1-4EF9-8167-49C8A02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535" y="57137"/>
            <a:ext cx="8200930" cy="97045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Available Strain Data and 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κειμένου 2">
                <a:extLst>
                  <a:ext uri="{FF2B5EF4-FFF2-40B4-BE49-F238E27FC236}">
                    <a16:creationId xmlns:a16="http://schemas.microsoft.com/office/drawing/2014/main" id="{B02E46C8-BB6B-4BE2-A3FA-7C02CB63C7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94" y="1570518"/>
                <a:ext cx="4775273" cy="4564778"/>
              </a:xfrm>
            </p:spPr>
            <p:txBody>
              <a:bodyPr>
                <a:normAutofit fontScale="92500" lnSpcReduction="10000"/>
              </a:bodyPr>
              <a:lstStyle/>
              <a:p>
                <a:pPr marL="148590" indent="0">
                  <a:buNone/>
                </a:pPr>
                <a:r>
                  <a:rPr lang="en-US" sz="1600" dirty="0"/>
                  <a:t>Five specimens with strain data and timestamps:</a:t>
                </a:r>
              </a:p>
              <a:p>
                <a:r>
                  <a:rPr lang="en-US" sz="1600" dirty="0"/>
                  <a:t>FOD3  6 surface FBGs</a:t>
                </a:r>
              </a:p>
              <a:p>
                <a:r>
                  <a:rPr lang="en-US" sz="1600" dirty="0"/>
                  <a:t>FOD4  16 surface FBGs</a:t>
                </a:r>
              </a:p>
              <a:p>
                <a:r>
                  <a:rPr lang="en-US" sz="1600" dirty="0"/>
                  <a:t>FOD5  16 surface FBGs + 8 embedded FBGs</a:t>
                </a:r>
              </a:p>
              <a:p>
                <a:r>
                  <a:rPr lang="en-US" sz="1600" dirty="0"/>
                  <a:t>FOD6  16 surface FBGs </a:t>
                </a:r>
              </a:p>
              <a:p>
                <a:r>
                  <a:rPr lang="en-US" sz="1600" dirty="0"/>
                  <a:t>FOD7  16 surface FBGs </a:t>
                </a:r>
              </a:p>
              <a:p>
                <a:endParaRPr lang="en-US" dirty="0"/>
              </a:p>
              <a:p>
                <a:pPr marL="148590" indent="0">
                  <a:buNone/>
                </a:pPr>
                <a:r>
                  <a:rPr lang="en-US" sz="1600" dirty="0"/>
                  <a:t>Only surface sensors were used.</a:t>
                </a:r>
              </a:p>
              <a:p>
                <a:pPr marL="148590" indent="0">
                  <a:buNone/>
                </a:pPr>
                <a:endParaRPr lang="en-US" sz="1600" dirty="0"/>
              </a:p>
              <a:p>
                <a:pPr marL="148590" indent="0">
                  <a:buNone/>
                </a:pPr>
                <a:r>
                  <a:rPr lang="en-US" sz="1600" dirty="0"/>
                  <a:t>Preprocessing included:</a:t>
                </a:r>
              </a:p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Resampling the mean from 200s windows</a:t>
                </a:r>
              </a:p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Rolling average with window size 10</a:t>
                </a:r>
              </a:p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Dropping </a:t>
                </a:r>
                <a:r>
                  <a:rPr lang="en-US" sz="1600" dirty="0" err="1"/>
                  <a:t>NaN</a:t>
                </a:r>
                <a:r>
                  <a:rPr lang="en-US" sz="1600" dirty="0"/>
                  <a:t> values</a:t>
                </a:r>
              </a:p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Calculating the proposed feature (HI)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600" dirty="0"/>
              </a:p>
              <a:p>
                <a:pPr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en-US" sz="16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κειμένου 2">
                <a:extLst>
                  <a:ext uri="{FF2B5EF4-FFF2-40B4-BE49-F238E27FC236}">
                    <a16:creationId xmlns:a16="http://schemas.microsoft.com/office/drawing/2014/main" id="{B02E46C8-BB6B-4BE2-A3FA-7C02CB63C7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94" y="1570518"/>
                <a:ext cx="4775273" cy="4564778"/>
              </a:xfrm>
              <a:blipFill>
                <a:blip r:embed="rId2"/>
                <a:stretch>
                  <a:fillRect l="-383" t="-1203" b="-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>
            <a:extLst>
              <a:ext uri="{FF2B5EF4-FFF2-40B4-BE49-F238E27FC236}">
                <a16:creationId xmlns:a16="http://schemas.microsoft.com/office/drawing/2014/main" id="{DB2CF466-4264-43B6-9697-EFBF7B1D9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241" y="1402496"/>
            <a:ext cx="3036019" cy="233500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28BB5E0-BE81-4244-84CA-59D0351BB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603" y="1402496"/>
            <a:ext cx="3036019" cy="233500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40F32C8-CE90-4ACC-B0D6-BBB1EEEF8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241" y="3852911"/>
            <a:ext cx="3036019" cy="233500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7713FF3-F2A6-48D3-911D-545A0398D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603" y="3852907"/>
            <a:ext cx="3036019" cy="23350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12E9D5-9B6C-4419-999E-52DCC48EFF47}"/>
              </a:ext>
            </a:extLst>
          </p:cNvPr>
          <p:cNvSpPr txBox="1"/>
          <p:nvPr/>
        </p:nvSpPr>
        <p:spPr>
          <a:xfrm>
            <a:off x="7553195" y="6172515"/>
            <a:ext cx="3475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2"/>
                </a:solidFill>
              </a:rPr>
              <a:t>Post-processed strain and stiffness vs time</a:t>
            </a:r>
          </a:p>
        </p:txBody>
      </p:sp>
    </p:spTree>
    <p:extLst>
      <p:ext uri="{BB962C8B-B14F-4D97-AF65-F5344CB8AC3E}">
        <p14:creationId xmlns:p14="http://schemas.microsoft.com/office/powerpoint/2010/main" val="22658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2B4E45-A698-4272-8AAF-5B90B0DD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Intuition before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4875F9-9AA0-44A4-82B9-0BB6851F3ACA}"/>
                  </a:ext>
                </a:extLst>
              </p:cNvPr>
              <p:cNvSpPr txBox="1"/>
              <p:nvPr/>
            </p:nvSpPr>
            <p:spPr>
              <a:xfrm>
                <a:off x="266330" y="1134876"/>
                <a:ext cx="5829670" cy="578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From previous experience we have concluded that when the </a:t>
                </a:r>
                <a:r>
                  <a:rPr lang="en-US" sz="1600" dirty="0" err="1">
                    <a:solidFill>
                      <a:schemeClr val="tx2"/>
                    </a:solidFill>
                  </a:rPr>
                  <a:t>DeepL</a:t>
                </a:r>
                <a:r>
                  <a:rPr lang="en-US" sz="1600" dirty="0">
                    <a:solidFill>
                      <a:schemeClr val="tx2"/>
                    </a:solidFill>
                  </a:rPr>
                  <a:t> model is trained on direct strain data inevitably learns variations which are caused by load. </a:t>
                </a:r>
              </a:p>
              <a:p>
                <a:r>
                  <a:rPr lang="en-US" sz="1600" dirty="0">
                    <a:solidFill>
                      <a:schemeClr val="tx2"/>
                    </a:solidFill>
                  </a:rPr>
                  <a:t>Leading to a final mapping of Damage + Load </a:t>
                </a:r>
                <a:r>
                  <a:rPr lang="en-US" sz="16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 RUL</a:t>
                </a:r>
              </a:p>
              <a:p>
                <a:endParaRPr lang="en-US" sz="1600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16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To overcome this, we wanted to exclude the load factor and isolate only the accumulation of damage through time. </a:t>
                </a:r>
              </a:p>
              <a:p>
                <a:endParaRPr lang="en-US" sz="1600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16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After observation we detected that the slope of the strain was behaving differently through time for each sensor, especially for sensors near the damaged area. </a:t>
                </a:r>
              </a:p>
              <a:p>
                <a:endParaRPr lang="en-US" sz="1600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16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Next step was to plot the cumulative sum of absolute slope differences between pairs of sensors,</a:t>
                </a:r>
              </a:p>
              <a:p>
                <a:r>
                  <a:rPr lang="en-US" sz="16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which led to the HI: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6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6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600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endParaRPr lang="en-US" sz="1600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16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If we assume that the exponential phase is when the severe damage has propagated, we can spot different pairs of sensors having a different moment of damage activation through time.</a:t>
                </a:r>
              </a:p>
              <a:p>
                <a:endParaRPr lang="en-US" sz="1600" dirty="0">
                  <a:solidFill>
                    <a:schemeClr val="tx2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16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An architecture that can encapsulate these combinations is a Graph where each node is a sensor.</a:t>
                </a:r>
                <a:endParaRPr lang="en-US" sz="1600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4875F9-9AA0-44A4-82B9-0BB6851F3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30" y="1134876"/>
                <a:ext cx="5829670" cy="5786199"/>
              </a:xfrm>
              <a:prstGeom prst="rect">
                <a:avLst/>
              </a:prstGeom>
              <a:blipFill>
                <a:blip r:embed="rId2"/>
                <a:stretch>
                  <a:fillRect l="-628" t="-316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1E59AE0-FB84-4730-AD19-A89D014EC5E2}"/>
              </a:ext>
            </a:extLst>
          </p:cNvPr>
          <p:cNvSpPr txBox="1"/>
          <p:nvPr/>
        </p:nvSpPr>
        <p:spPr>
          <a:xfrm>
            <a:off x="8171383" y="5006375"/>
            <a:ext cx="3581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2"/>
                </a:solidFill>
              </a:rPr>
              <a:t>Pairs of differences of the proposed HI</a:t>
            </a:r>
          </a:p>
        </p:txBody>
      </p:sp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95A1615D-24DC-47EE-BC26-96F14E17F7AE}"/>
              </a:ext>
            </a:extLst>
          </p:cNvPr>
          <p:cNvGrpSpPr/>
          <p:nvPr/>
        </p:nvGrpSpPr>
        <p:grpSpPr>
          <a:xfrm>
            <a:off x="6717625" y="1134876"/>
            <a:ext cx="4734757" cy="3871499"/>
            <a:chOff x="6717625" y="1134876"/>
            <a:chExt cx="4734757" cy="3871499"/>
          </a:xfrm>
        </p:grpSpPr>
        <p:grpSp>
          <p:nvGrpSpPr>
            <p:cNvPr id="14" name="Ομάδα 13">
              <a:extLst>
                <a:ext uri="{FF2B5EF4-FFF2-40B4-BE49-F238E27FC236}">
                  <a16:creationId xmlns:a16="http://schemas.microsoft.com/office/drawing/2014/main" id="{396EC185-E4E4-48C5-A1E8-3DFADA9998D4}"/>
                </a:ext>
              </a:extLst>
            </p:cNvPr>
            <p:cNvGrpSpPr/>
            <p:nvPr/>
          </p:nvGrpSpPr>
          <p:grpSpPr>
            <a:xfrm>
              <a:off x="6717625" y="1134876"/>
              <a:ext cx="4734757" cy="3871499"/>
              <a:chOff x="6538124" y="1594670"/>
              <a:chExt cx="4734757" cy="3871499"/>
            </a:xfrm>
          </p:grpSpPr>
          <p:pic>
            <p:nvPicPr>
              <p:cNvPr id="9" name="Εικόνα 8">
                <a:extLst>
                  <a:ext uri="{FF2B5EF4-FFF2-40B4-BE49-F238E27FC236}">
                    <a16:creationId xmlns:a16="http://schemas.microsoft.com/office/drawing/2014/main" id="{E51A170A-2FD1-4AAA-8EBB-946EC6DB36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0000"/>
              <a:stretch/>
            </p:blipFill>
            <p:spPr>
              <a:xfrm>
                <a:off x="6538124" y="1594670"/>
                <a:ext cx="4734757" cy="1296259"/>
              </a:xfrm>
              <a:prstGeom prst="rect">
                <a:avLst/>
              </a:prstGeom>
            </p:spPr>
          </p:pic>
          <p:pic>
            <p:nvPicPr>
              <p:cNvPr id="11" name="Εικόνα 10">
                <a:extLst>
                  <a:ext uri="{FF2B5EF4-FFF2-40B4-BE49-F238E27FC236}">
                    <a16:creationId xmlns:a16="http://schemas.microsoft.com/office/drawing/2014/main" id="{973B5F60-9585-4D15-9B3D-CE6871DC5A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000"/>
              <a:stretch/>
            </p:blipFill>
            <p:spPr>
              <a:xfrm>
                <a:off x="6538124" y="2890929"/>
                <a:ext cx="4734757" cy="1296259"/>
              </a:xfrm>
              <a:prstGeom prst="rect">
                <a:avLst/>
              </a:prstGeom>
            </p:spPr>
          </p:pic>
          <p:pic>
            <p:nvPicPr>
              <p:cNvPr id="13" name="Εικόνα 12">
                <a:extLst>
                  <a:ext uri="{FF2B5EF4-FFF2-40B4-BE49-F238E27FC236}">
                    <a16:creationId xmlns:a16="http://schemas.microsoft.com/office/drawing/2014/main" id="{3C4B2A6C-9A73-4F75-99B9-47CB2C2B44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9619" r="1"/>
              <a:stretch/>
            </p:blipFill>
            <p:spPr>
              <a:xfrm>
                <a:off x="6565765" y="4187188"/>
                <a:ext cx="4707116" cy="1278981"/>
              </a:xfrm>
              <a:prstGeom prst="rect">
                <a:avLst/>
              </a:prstGeom>
            </p:spPr>
          </p:pic>
        </p:grpSp>
        <p:sp>
          <p:nvSpPr>
            <p:cNvPr id="23" name="Ορθογώνιο 22">
              <a:extLst>
                <a:ext uri="{FF2B5EF4-FFF2-40B4-BE49-F238E27FC236}">
                  <a16:creationId xmlns:a16="http://schemas.microsoft.com/office/drawing/2014/main" id="{F9887189-CC92-4B8C-B95F-790C3B68208E}"/>
                </a:ext>
              </a:extLst>
            </p:cNvPr>
            <p:cNvSpPr/>
            <p:nvPr/>
          </p:nvSpPr>
          <p:spPr>
            <a:xfrm rot="16200000">
              <a:off x="6639338" y="1616241"/>
              <a:ext cx="325677" cy="169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HI</a:t>
              </a:r>
            </a:p>
          </p:txBody>
        </p:sp>
        <p:sp>
          <p:nvSpPr>
            <p:cNvPr id="24" name="Ορθογώνιο 23">
              <a:extLst>
                <a:ext uri="{FF2B5EF4-FFF2-40B4-BE49-F238E27FC236}">
                  <a16:creationId xmlns:a16="http://schemas.microsoft.com/office/drawing/2014/main" id="{0052FC5E-038E-4816-BBB8-755D8093DBFB}"/>
                </a:ext>
              </a:extLst>
            </p:cNvPr>
            <p:cNvSpPr/>
            <p:nvPr/>
          </p:nvSpPr>
          <p:spPr>
            <a:xfrm rot="16200000">
              <a:off x="6666978" y="2912499"/>
              <a:ext cx="325677" cy="169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HI</a:t>
              </a:r>
            </a:p>
          </p:txBody>
        </p:sp>
        <p:sp>
          <p:nvSpPr>
            <p:cNvPr id="25" name="Ορθογώνιο 24">
              <a:extLst>
                <a:ext uri="{FF2B5EF4-FFF2-40B4-BE49-F238E27FC236}">
                  <a16:creationId xmlns:a16="http://schemas.microsoft.com/office/drawing/2014/main" id="{4F7E3063-835C-49D4-8430-C053E4046670}"/>
                </a:ext>
              </a:extLst>
            </p:cNvPr>
            <p:cNvSpPr/>
            <p:nvPr/>
          </p:nvSpPr>
          <p:spPr>
            <a:xfrm rot="16200000">
              <a:off x="6666977" y="4210346"/>
              <a:ext cx="325677" cy="169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HI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0D0ECE-4AFC-499D-BABE-5A111B0D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76" y="116412"/>
            <a:ext cx="10353762" cy="97045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Proposed Graph Neural Network Model</a:t>
            </a:r>
          </a:p>
        </p:txBody>
      </p: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C6B0F3CB-31A7-4F4D-BF1A-74B783E83B8F}"/>
              </a:ext>
            </a:extLst>
          </p:cNvPr>
          <p:cNvGrpSpPr/>
          <p:nvPr/>
        </p:nvGrpSpPr>
        <p:grpSpPr>
          <a:xfrm>
            <a:off x="295155" y="2647765"/>
            <a:ext cx="6194422" cy="3226908"/>
            <a:chOff x="1268695" y="2796466"/>
            <a:chExt cx="9380222" cy="3635281"/>
          </a:xfrm>
        </p:grpSpPr>
        <p:grpSp>
          <p:nvGrpSpPr>
            <p:cNvPr id="30" name="Ομάδα 29">
              <a:extLst>
                <a:ext uri="{FF2B5EF4-FFF2-40B4-BE49-F238E27FC236}">
                  <a16:creationId xmlns:a16="http://schemas.microsoft.com/office/drawing/2014/main" id="{4F0C2B3A-8455-41C0-89DB-AB553B1B9EF7}"/>
                </a:ext>
              </a:extLst>
            </p:cNvPr>
            <p:cNvGrpSpPr/>
            <p:nvPr/>
          </p:nvGrpSpPr>
          <p:grpSpPr>
            <a:xfrm>
              <a:off x="1268695" y="2796466"/>
              <a:ext cx="9380222" cy="3635281"/>
              <a:chOff x="-981026" y="2176051"/>
              <a:chExt cx="12397319" cy="4421537"/>
            </a:xfrm>
          </p:grpSpPr>
          <p:grpSp>
            <p:nvGrpSpPr>
              <p:cNvPr id="25" name="Ομάδα 24">
                <a:extLst>
                  <a:ext uri="{FF2B5EF4-FFF2-40B4-BE49-F238E27FC236}">
                    <a16:creationId xmlns:a16="http://schemas.microsoft.com/office/drawing/2014/main" id="{2A1B79A9-0AC0-4BD7-97F8-B39DDCBD7ADD}"/>
                  </a:ext>
                </a:extLst>
              </p:cNvPr>
              <p:cNvGrpSpPr/>
              <p:nvPr/>
            </p:nvGrpSpPr>
            <p:grpSpPr>
              <a:xfrm>
                <a:off x="2272460" y="2176051"/>
                <a:ext cx="9143833" cy="4421537"/>
                <a:chOff x="2432480" y="2176051"/>
                <a:chExt cx="9143833" cy="4421537"/>
              </a:xfrm>
            </p:grpSpPr>
            <p:pic>
              <p:nvPicPr>
                <p:cNvPr id="5" name="Εικόνα 4">
                  <a:extLst>
                    <a:ext uri="{FF2B5EF4-FFF2-40B4-BE49-F238E27FC236}">
                      <a16:creationId xmlns:a16="http://schemas.microsoft.com/office/drawing/2014/main" id="{BD9B29B0-57AF-4312-8D9E-DB3E9BA6AD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5655" r="34419" b="3185"/>
                <a:stretch/>
              </p:blipFill>
              <p:spPr>
                <a:xfrm>
                  <a:off x="2432480" y="2176051"/>
                  <a:ext cx="2820141" cy="4076873"/>
                </a:xfrm>
                <a:prstGeom prst="rect">
                  <a:avLst/>
                </a:prstGeom>
              </p:spPr>
            </p:pic>
            <p:sp>
              <p:nvSpPr>
                <p:cNvPr id="12" name="Ορθογώνιο 11">
                  <a:extLst>
                    <a:ext uri="{FF2B5EF4-FFF2-40B4-BE49-F238E27FC236}">
                      <a16:creationId xmlns:a16="http://schemas.microsoft.com/office/drawing/2014/main" id="{F113DDA6-CE42-4B1F-AF15-2026E43B3A66}"/>
                    </a:ext>
                  </a:extLst>
                </p:cNvPr>
                <p:cNvSpPr/>
                <p:nvPr/>
              </p:nvSpPr>
              <p:spPr>
                <a:xfrm>
                  <a:off x="5079081" y="2185628"/>
                  <a:ext cx="548234" cy="4390143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Global Mean Pool</a:t>
                  </a:r>
                </a:p>
              </p:txBody>
            </p:sp>
            <p:pic>
              <p:nvPicPr>
                <p:cNvPr id="24" name="Εικόνα 23">
                  <a:extLst>
                    <a:ext uri="{FF2B5EF4-FFF2-40B4-BE49-F238E27FC236}">
                      <a16:creationId xmlns:a16="http://schemas.microsoft.com/office/drawing/2014/main" id="{7A0000B7-F86A-47E6-8D38-F56A73A60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27315" y="2176051"/>
                  <a:ext cx="5948998" cy="4421537"/>
                </a:xfrm>
                <a:prstGeom prst="rect">
                  <a:avLst/>
                </a:prstGeom>
              </p:spPr>
            </p:pic>
          </p:grpSp>
          <p:pic>
            <p:nvPicPr>
              <p:cNvPr id="29" name="Εικόνα 28">
                <a:extLst>
                  <a:ext uri="{FF2B5EF4-FFF2-40B4-BE49-F238E27FC236}">
                    <a16:creationId xmlns:a16="http://schemas.microsoft.com/office/drawing/2014/main" id="{4412AC58-120F-41F8-939E-FFDB82CFF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81026" y="2179419"/>
                <a:ext cx="3341142" cy="4418169"/>
              </a:xfrm>
              <a:prstGeom prst="rect">
                <a:avLst/>
              </a:prstGeom>
            </p:spPr>
          </p:pic>
        </p:grpSp>
        <p:sp>
          <p:nvSpPr>
            <p:cNvPr id="33" name="Ορθογώνιο 32">
              <a:extLst>
                <a:ext uri="{FF2B5EF4-FFF2-40B4-BE49-F238E27FC236}">
                  <a16:creationId xmlns:a16="http://schemas.microsoft.com/office/drawing/2014/main" id="{B96A1736-92C9-453C-8582-7DDB206D06BB}"/>
                </a:ext>
              </a:extLst>
            </p:cNvPr>
            <p:cNvSpPr/>
            <p:nvPr/>
          </p:nvSpPr>
          <p:spPr>
            <a:xfrm>
              <a:off x="3804332" y="6104054"/>
              <a:ext cx="2004762" cy="309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ucida Sans" panose="020B0602030504020204" pitchFamily="34" charset="0"/>
                </a:rPr>
                <a:t>Graph NN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B2A22B-5E88-4915-99E3-84DC3EAA18C7}"/>
              </a:ext>
            </a:extLst>
          </p:cNvPr>
          <p:cNvSpPr txBox="1"/>
          <p:nvPr/>
        </p:nvSpPr>
        <p:spPr>
          <a:xfrm>
            <a:off x="295155" y="1206268"/>
            <a:ext cx="597337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Overview: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The GNN model is designed for graph-based regression or classification tasks, where each node in the Graph represents a sensor with strain data as features. It leverages the structure of graph data to learn complex relationships between nodes.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0A5D73-DDEC-4811-9B1C-B2D4797C11FF}"/>
              </a:ext>
            </a:extLst>
          </p:cNvPr>
          <p:cNvSpPr txBox="1"/>
          <p:nvPr/>
        </p:nvSpPr>
        <p:spPr>
          <a:xfrm>
            <a:off x="6783307" y="1086862"/>
            <a:ext cx="5113538" cy="441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90000"/>
                  </a:schemeClr>
                </a:solidFill>
              </a:rPr>
              <a:t>Architecture: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Input Layer: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>
                    <a:lumMod val="90000"/>
                  </a:schemeClr>
                </a:solidFill>
              </a:rPr>
              <a:t>Node Features: </a:t>
            </a:r>
            <a:r>
              <a:rPr lang="en-US" sz="1200" dirty="0">
                <a:solidFill>
                  <a:schemeClr val="tx2">
                    <a:lumMod val="90000"/>
                  </a:schemeClr>
                </a:solidFill>
              </a:rPr>
              <a:t>Each node (sensor) receives features (HI).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>
                    <a:lumMod val="90000"/>
                  </a:schemeClr>
                </a:solidFill>
              </a:rPr>
              <a:t>Edge Information:</a:t>
            </a:r>
            <a:r>
              <a:rPr lang="en-US" sz="1200" dirty="0">
                <a:solidFill>
                  <a:schemeClr val="tx2">
                    <a:lumMod val="90000"/>
                  </a:schemeClr>
                </a:solidFill>
              </a:rPr>
              <a:t> Captures relationships between nodes.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Graph Convolutional Layers: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>
                    <a:lumMod val="90000"/>
                  </a:schemeClr>
                </a:solidFill>
              </a:rPr>
              <a:t>Layer 1 (</a:t>
            </a:r>
            <a:r>
              <a:rPr lang="en-US" sz="1200" b="1" dirty="0" err="1">
                <a:solidFill>
                  <a:schemeClr val="tx2">
                    <a:lumMod val="90000"/>
                  </a:schemeClr>
                </a:solidFill>
              </a:rPr>
              <a:t>GCNConv</a:t>
            </a:r>
            <a:r>
              <a:rPr lang="en-US" sz="1200" b="1" dirty="0">
                <a:solidFill>
                  <a:schemeClr val="tx2">
                    <a:lumMod val="90000"/>
                  </a:schemeClr>
                </a:solidFill>
              </a:rPr>
              <a:t>):</a:t>
            </a:r>
            <a:r>
              <a:rPr lang="en-US" sz="1200" dirty="0">
                <a:solidFill>
                  <a:schemeClr val="tx2">
                    <a:lumMod val="90000"/>
                  </a:schemeClr>
                </a:solidFill>
              </a:rPr>
              <a:t> Applies graph convolution to aggregate information from neighboring nodes.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>
                    <a:lumMod val="90000"/>
                  </a:schemeClr>
                </a:solidFill>
              </a:rPr>
              <a:t>Activation: </a:t>
            </a:r>
            <a:r>
              <a:rPr lang="en-US" sz="1200" dirty="0">
                <a:solidFill>
                  <a:schemeClr val="tx2">
                    <a:lumMod val="90000"/>
                  </a:schemeClr>
                </a:solidFill>
              </a:rPr>
              <a:t>ReLU (Rectified Linear Unit) introduces non-linearity.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>
                    <a:lumMod val="90000"/>
                  </a:schemeClr>
                </a:solidFill>
              </a:rPr>
              <a:t>Dropout:  </a:t>
            </a:r>
            <a:r>
              <a:rPr lang="en-US" sz="1200" dirty="0">
                <a:solidFill>
                  <a:schemeClr val="tx2">
                    <a:lumMod val="90000"/>
                  </a:schemeClr>
                </a:solidFill>
              </a:rPr>
              <a:t>Regularization technique to prevent overfitting.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>
                    <a:lumMod val="90000"/>
                  </a:schemeClr>
                </a:solidFill>
              </a:rPr>
              <a:t>Layer 2 (</a:t>
            </a:r>
            <a:r>
              <a:rPr lang="en-US" sz="1200" b="1" dirty="0" err="1">
                <a:solidFill>
                  <a:schemeClr val="tx2">
                    <a:lumMod val="90000"/>
                  </a:schemeClr>
                </a:solidFill>
              </a:rPr>
              <a:t>GCNConv</a:t>
            </a:r>
            <a:r>
              <a:rPr lang="en-US" sz="1200" b="1" dirty="0">
                <a:solidFill>
                  <a:schemeClr val="tx2">
                    <a:lumMod val="90000"/>
                  </a:schemeClr>
                </a:solidFill>
              </a:rPr>
              <a:t>):</a:t>
            </a:r>
            <a:r>
              <a:rPr lang="en-US" sz="1200" dirty="0">
                <a:solidFill>
                  <a:schemeClr val="tx2">
                    <a:lumMod val="90000"/>
                  </a:schemeClr>
                </a:solidFill>
              </a:rPr>
              <a:t>  Further processes the aggregated node features.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>
                    <a:lumMod val="90000"/>
                  </a:schemeClr>
                </a:solidFill>
              </a:rPr>
              <a:t>Global Mean Pooling: </a:t>
            </a:r>
            <a:r>
              <a:rPr lang="en-US" sz="1200" dirty="0">
                <a:solidFill>
                  <a:schemeClr val="tx2">
                    <a:lumMod val="90000"/>
                  </a:schemeClr>
                </a:solidFill>
              </a:rPr>
              <a:t>Combines node features into a single graph-level representation by averaging.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Fully Connected Layers: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>
                    <a:lumMod val="90000"/>
                  </a:schemeClr>
                </a:solidFill>
              </a:rPr>
              <a:t>Hidden Layer:</a:t>
            </a:r>
            <a:r>
              <a:rPr lang="en-US" sz="1200" dirty="0">
                <a:solidFill>
                  <a:schemeClr val="tx2">
                    <a:lumMod val="90000"/>
                  </a:schemeClr>
                </a:solidFill>
              </a:rPr>
              <a:t> Further processes the pooled features with ReLU activation.</a:t>
            </a:r>
          </a:p>
          <a:p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Output Layer:</a:t>
            </a:r>
          </a:p>
          <a:p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2">
                    <a:lumMod val="90000"/>
                  </a:schemeClr>
                </a:solidFill>
              </a:rPr>
              <a:t>Produces the final regression output.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334C3-C8F8-4D5C-A2BD-E1D3C046A3AD}"/>
              </a:ext>
            </a:extLst>
          </p:cNvPr>
          <p:cNvSpPr txBox="1"/>
          <p:nvPr/>
        </p:nvSpPr>
        <p:spPr>
          <a:xfrm>
            <a:off x="6668291" y="6038317"/>
            <a:ext cx="5343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Suitable for tasks where data is represented as graphs, such as sensor networks, social networks, and molecular structures.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Ορθογώνιο 40">
                <a:extLst>
                  <a:ext uri="{FF2B5EF4-FFF2-40B4-BE49-F238E27FC236}">
                    <a16:creationId xmlns:a16="http://schemas.microsoft.com/office/drawing/2014/main" id="{4593BCE7-7C61-4B27-838E-A210D3545EBC}"/>
                  </a:ext>
                </a:extLst>
              </p:cNvPr>
              <p:cNvSpPr/>
              <p:nvPr/>
            </p:nvSpPr>
            <p:spPr>
              <a:xfrm>
                <a:off x="295156" y="5919823"/>
                <a:ext cx="6194422" cy="82176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100" b="1" dirty="0">
                    <a:solidFill>
                      <a:schemeClr val="accent4"/>
                    </a:solidFill>
                  </a:rPr>
                  <a:t>OBJECTIVE</a:t>
                </a:r>
                <a:br>
                  <a:rPr lang="en-US" sz="1200" dirty="0"/>
                </a:br>
                <a:r>
                  <a:rPr lang="en-US" sz="1200" dirty="0"/>
                  <a:t>learn the mapping from a strain-based HI </a:t>
                </a:r>
                <a:r>
                  <a:rPr lang="en-US" sz="1200" dirty="0">
                    <a:sym typeface="Wingdings" panose="05000000000000000000" pitchFamily="2" charset="2"/>
                  </a:rPr>
                  <a:t></a:t>
                </a:r>
                <a:r>
                  <a:rPr lang="en-US" sz="1200" dirty="0"/>
                  <a:t> Stiffness or RUL</a:t>
                </a:r>
              </a:p>
              <a:p>
                <a:pPr algn="ctr"/>
                <a:r>
                  <a:rPr lang="en-US" sz="1200" dirty="0"/>
                  <a:t>Stiffness Drop Percentage or RUL =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;</m:t>
                        </m:r>
                        <m:bar>
                          <m:bar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l-GR" sz="12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bar>
                      </m:e>
                    </m:d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Ορθογώνιο 40">
                <a:extLst>
                  <a:ext uri="{FF2B5EF4-FFF2-40B4-BE49-F238E27FC236}">
                    <a16:creationId xmlns:a16="http://schemas.microsoft.com/office/drawing/2014/main" id="{4593BCE7-7C61-4B27-838E-A210D3545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56" y="5919823"/>
                <a:ext cx="6194422" cy="821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8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5163E3-3FD1-4728-8D75-1E6EBEEE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030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Graph Neural Network Explained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356C5-68BA-43EF-8337-633A51D2FA51}"/>
              </a:ext>
            </a:extLst>
          </p:cNvPr>
          <p:cNvSpPr txBox="1"/>
          <p:nvPr/>
        </p:nvSpPr>
        <p:spPr>
          <a:xfrm>
            <a:off x="86117" y="1324698"/>
            <a:ext cx="60970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What is a Graph Neural Network?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Graph Neural Networks (GNNs) are advanced deep learning models designed to operate on graph-structured data. They effectively capture the relationships between nodes, allowing for rich representations that leverage both the features of individual nodes and the overall graph structure.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6D47-C149-48B7-8885-DD36A4B6CFBC}"/>
              </a:ext>
            </a:extLst>
          </p:cNvPr>
          <p:cNvSpPr txBox="1"/>
          <p:nvPr/>
        </p:nvSpPr>
        <p:spPr>
          <a:xfrm>
            <a:off x="6183161" y="1303118"/>
            <a:ext cx="592272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Main Pillars of GNNs</a:t>
            </a:r>
          </a:p>
          <a:p>
            <a:endParaRPr lang="en-US" sz="1600" b="1" dirty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Message Passing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It Works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Nodes exchange information with neighbors, collecting messages to update their representations based on local 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It Does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Enables learning from connectivity and relationships, crucial for spatial arrangements like sensor networks.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</a:t>
            </a:r>
            <a:r>
              <a:rPr lang="en-US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Node Update with Neural Networks: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It Works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Nodes update their feature representations using neural network layers, such as the Graph Convolutional Network (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GCNConv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processing aggregated messages.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It Does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Refines node representations through learned transformations, facilitating complex interactions within the graph.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</a:t>
            </a:r>
            <a:r>
              <a:rPr lang="en-US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Aggregation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It Works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Nodes aggregate incoming messages using functions like summation, mean, or max pooling.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It Does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Creates a collective understanding of the local neighborhood, ensuring updated representations reflect connected nodes' influences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1F7B55F-D299-4C52-9436-6CF97CAF5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" y="3212925"/>
            <a:ext cx="5953359" cy="30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CBA864-31A0-4F90-BE4F-2832B6E4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66134"/>
            <a:ext cx="10353762" cy="73340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Stiffness Assessment with K-fold cross validation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BA8709-334E-4820-90DE-A40B6E159955}"/>
              </a:ext>
            </a:extLst>
          </p:cNvPr>
          <p:cNvSpPr txBox="1"/>
          <p:nvPr/>
        </p:nvSpPr>
        <p:spPr>
          <a:xfrm>
            <a:off x="6474219" y="6344340"/>
            <a:ext cx="764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FOD7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6E216-7E11-4A7D-8341-E48181BC75BD}"/>
              </a:ext>
            </a:extLst>
          </p:cNvPr>
          <p:cNvSpPr txBox="1"/>
          <p:nvPr/>
        </p:nvSpPr>
        <p:spPr>
          <a:xfrm>
            <a:off x="8999953" y="1185255"/>
            <a:ext cx="306575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In each fold a single specimen is left out from the training set. Each of the 4 plots represent the unseen specimen used for inference in each fold.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The mean metrics are :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MSE:    	0.0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</a:rPr>
              <a:t>236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RMSE: 	0.1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</a:rPr>
              <a:t>528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MAPE:	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8%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4ACD7C-BA85-447D-8A5F-49B3652CC252}"/>
              </a:ext>
            </a:extLst>
          </p:cNvPr>
          <p:cNvSpPr txBox="1"/>
          <p:nvPr/>
        </p:nvSpPr>
        <p:spPr>
          <a:xfrm>
            <a:off x="8999952" y="3910918"/>
            <a:ext cx="306575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FOD5 is the only specimen where artificial damage has not been inflicted a priori. Model underestimates stiffness since has only seen a priori damaged specimens.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Also we observe at 85% stiffness, all k-fold models converge to the true value with minimum variance.</a:t>
            </a:r>
          </a:p>
          <a:p>
            <a:r>
              <a:rPr lang="en-US" sz="1600" dirty="0"/>
              <a:t> </a:t>
            </a:r>
          </a:p>
        </p:txBody>
      </p:sp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38C9D2BE-7B4C-4F07-B3A3-D135A48A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8831"/>
            <a:ext cx="4266729" cy="2602699"/>
          </a:xfrm>
          <a:prstGeom prst="rect">
            <a:avLst/>
          </a:prstGeom>
        </p:spPr>
      </p:pic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D6BAE2D5-10AF-4BBA-AA2F-413F5DBBF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193" y="888831"/>
            <a:ext cx="4253997" cy="26026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958FFD2-6FA7-42B3-854C-BDC27063F733}"/>
              </a:ext>
            </a:extLst>
          </p:cNvPr>
          <p:cNvSpPr txBox="1"/>
          <p:nvPr/>
        </p:nvSpPr>
        <p:spPr>
          <a:xfrm>
            <a:off x="1811439" y="3411542"/>
            <a:ext cx="7701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FOD4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E781DE-85C2-425A-B0BB-53BE837A2751}"/>
              </a:ext>
            </a:extLst>
          </p:cNvPr>
          <p:cNvSpPr txBox="1"/>
          <p:nvPr/>
        </p:nvSpPr>
        <p:spPr>
          <a:xfrm>
            <a:off x="6474219" y="3400255"/>
            <a:ext cx="7701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FOD5</a:t>
            </a:r>
            <a:endParaRPr lang="en-US" dirty="0"/>
          </a:p>
        </p:txBody>
      </p:sp>
      <p:pic>
        <p:nvPicPr>
          <p:cNvPr id="47" name="Εικόνα 46">
            <a:extLst>
              <a:ext uri="{FF2B5EF4-FFF2-40B4-BE49-F238E27FC236}">
                <a16:creationId xmlns:a16="http://schemas.microsoft.com/office/drawing/2014/main" id="{A87469F2-0C3F-4BE6-848C-DB69E66C5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90" y="3910918"/>
            <a:ext cx="4140440" cy="26026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4ECABFF-9307-4D6B-89BB-FC90B846D973}"/>
              </a:ext>
            </a:extLst>
          </p:cNvPr>
          <p:cNvSpPr txBox="1"/>
          <p:nvPr/>
        </p:nvSpPr>
        <p:spPr>
          <a:xfrm>
            <a:off x="1811439" y="6449226"/>
            <a:ext cx="7701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FOD6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3" name="Εικόνα 52">
            <a:extLst>
              <a:ext uri="{FF2B5EF4-FFF2-40B4-BE49-F238E27FC236}">
                <a16:creationId xmlns:a16="http://schemas.microsoft.com/office/drawing/2014/main" id="{DD9F9C17-733B-44AB-8B8E-DBFCF7FDB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193" y="3910918"/>
            <a:ext cx="4253997" cy="25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43" grpId="0"/>
      <p:bldP spid="45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CBA864-31A0-4F90-BE4F-2832B6E4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4918"/>
            <a:ext cx="10353762" cy="84699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K-fold cross validation – RUL Estimation to EOL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6E216-7E11-4A7D-8341-E48181BC75BD}"/>
              </a:ext>
            </a:extLst>
          </p:cNvPr>
          <p:cNvSpPr txBox="1"/>
          <p:nvPr/>
        </p:nvSpPr>
        <p:spPr>
          <a:xfrm>
            <a:off x="9012478" y="1975378"/>
            <a:ext cx="300313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The mean metrics are :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MSE:    	0.0018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RMSE: 	0.0399</a:t>
            </a:r>
          </a:p>
          <a:p>
            <a:pPr lvl="1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MAPE:	20.67%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Black arrows correspond to Stiffness levels: 100% , 95%, 90% and 85%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Model is trained with data until EOL.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015E1F-04C9-4FCC-8BF3-1157334F284C}"/>
              </a:ext>
            </a:extLst>
          </p:cNvPr>
          <p:cNvSpPr txBox="1"/>
          <p:nvPr/>
        </p:nvSpPr>
        <p:spPr>
          <a:xfrm>
            <a:off x="1862617" y="6460946"/>
            <a:ext cx="764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FOD6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13089-6E31-4DE4-9540-0F6A2F9B1A75}"/>
              </a:ext>
            </a:extLst>
          </p:cNvPr>
          <p:cNvSpPr txBox="1"/>
          <p:nvPr/>
        </p:nvSpPr>
        <p:spPr>
          <a:xfrm>
            <a:off x="1873341" y="3360373"/>
            <a:ext cx="743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FOD4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BBD7F3-A0E1-4F61-9498-60F5ACB0166C}"/>
              </a:ext>
            </a:extLst>
          </p:cNvPr>
          <p:cNvSpPr txBox="1"/>
          <p:nvPr/>
        </p:nvSpPr>
        <p:spPr>
          <a:xfrm>
            <a:off x="6583726" y="3360373"/>
            <a:ext cx="743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FOD5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6BC986-7082-4E55-AD2C-AC6221D0E058}"/>
              </a:ext>
            </a:extLst>
          </p:cNvPr>
          <p:cNvSpPr txBox="1"/>
          <p:nvPr/>
        </p:nvSpPr>
        <p:spPr>
          <a:xfrm>
            <a:off x="6583725" y="6489077"/>
            <a:ext cx="743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FOD7</a:t>
            </a:r>
            <a:endParaRPr lang="en-US" sz="1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2DDC984-A60E-497A-B545-1EF4AAC6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126" y="3947524"/>
            <a:ext cx="4159541" cy="2576079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1E55094-A4AA-4A75-81AB-FDD15D924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5" y="3947524"/>
            <a:ext cx="4159541" cy="2576079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76F2A90E-D5AA-4911-80B8-BFC95EAF8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126" y="1031597"/>
            <a:ext cx="4159541" cy="2382492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EDD8CE30-D2FF-41DA-99A5-C66F11351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34" y="1031596"/>
            <a:ext cx="4159541" cy="23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BB43F13107FF4787EC4CB632C5DC9A" ma:contentTypeVersion="15" ma:contentTypeDescription="Crear nuevo documento." ma:contentTypeScope="" ma:versionID="a6b53b2b755a016176dfe2d960b9f128">
  <xsd:schema xmlns:xsd="http://www.w3.org/2001/XMLSchema" xmlns:xs="http://www.w3.org/2001/XMLSchema" xmlns:p="http://schemas.microsoft.com/office/2006/metadata/properties" xmlns:ns2="97fbcb94-cc7e-4fc1-b712-72eb87fe7435" xmlns:ns3="dc442e8c-c0ad-48ac-bbe5-0d89f4207c4a" targetNamespace="http://schemas.microsoft.com/office/2006/metadata/properties" ma:root="true" ma:fieldsID="8abc712b61d8792e5520f9ada58b623a" ns2:_="" ns3:_="">
    <xsd:import namespace="97fbcb94-cc7e-4fc1-b712-72eb87fe7435"/>
    <xsd:import namespace="dc442e8c-c0ad-48ac-bbe5-0d89f4207c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bcb94-cc7e-4fc1-b712-72eb87fe74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7fa2e40-47c4-4e89-8171-201bc8d276af}" ma:internalName="TaxCatchAll" ma:showField="CatchAllData" ma:web="97fbcb94-cc7e-4fc1-b712-72eb87fe74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42e8c-c0ad-48ac-bbe5-0d89f4207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690bfbf6-0729-405d-b257-62de3e453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fbcb94-cc7e-4fc1-b712-72eb87fe7435" xsi:nil="true"/>
    <lcf76f155ced4ddcb4097134ff3c332f xmlns="dc442e8c-c0ad-48ac-bbe5-0d89f4207c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40D5DC-8AFD-411F-AA80-BA24FA9ED849}"/>
</file>

<file path=customXml/itemProps2.xml><?xml version="1.0" encoding="utf-8"?>
<ds:datastoreItem xmlns:ds="http://schemas.openxmlformats.org/officeDocument/2006/customXml" ds:itemID="{ADA85E07-536D-4DE1-AE11-48D0921DBF1A}"/>
</file>

<file path=customXml/itemProps3.xml><?xml version="1.0" encoding="utf-8"?>
<ds:datastoreItem xmlns:ds="http://schemas.openxmlformats.org/officeDocument/2006/customXml" ds:itemID="{218D1DA3-4E81-42DD-B44F-9718072A92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</TotalTime>
  <Words>1438</Words>
  <Application>Microsoft Office PowerPoint</Application>
  <PresentationFormat>Ευρεία οθόνη</PresentationFormat>
  <Paragraphs>221</Paragraphs>
  <Slides>17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7" baseType="lpstr">
      <vt:lpstr>Lucida Sans</vt:lpstr>
      <vt:lpstr>Arial Rounded MT Bold</vt:lpstr>
      <vt:lpstr>Wingdings</vt:lpstr>
      <vt:lpstr>Cambria Math</vt:lpstr>
      <vt:lpstr>Calibri Light</vt:lpstr>
      <vt:lpstr>Times New Roman</vt:lpstr>
      <vt:lpstr>Lustria</vt:lpstr>
      <vt:lpstr>Arial</vt:lpstr>
      <vt:lpstr>Calibri</vt:lpstr>
      <vt:lpstr>Θέμα του Office</vt:lpstr>
      <vt:lpstr>A Deep Learning based pipeline for online Remaining Useful Life diagnostics &amp; prognostics </vt:lpstr>
      <vt:lpstr>Introduction</vt:lpstr>
      <vt:lpstr>RUL Prediction and Stiffness Assessment Pipeline</vt:lpstr>
      <vt:lpstr>Available Strain Data and Preprocessing</vt:lpstr>
      <vt:lpstr>Intuition before modeling</vt:lpstr>
      <vt:lpstr>Proposed Graph Neural Network Model</vt:lpstr>
      <vt:lpstr>Graph Neural Network Explained</vt:lpstr>
      <vt:lpstr>Stiffness Assessment with K-fold cross validation</vt:lpstr>
      <vt:lpstr>K-fold cross validation – RUL Estimation to EOL</vt:lpstr>
      <vt:lpstr>Stiffness and RUL 1 by 1 comparison</vt:lpstr>
      <vt:lpstr>Παρουσίαση του PowerPoint</vt:lpstr>
      <vt:lpstr>Hyperparameters and Training </vt:lpstr>
      <vt:lpstr>Guided Waves Deep Learning Pipeline Plans</vt:lpstr>
      <vt:lpstr>Guided Waves Deep Learning Pipeline Plans</vt:lpstr>
      <vt:lpstr>Conclusion</vt:lpstr>
      <vt:lpstr>Future Plans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 Learning based pipeline for online Remaining Useful Life prognostics</dc:title>
  <dc:creator>giannis</dc:creator>
  <cp:lastModifiedBy>Giannis Stamatelatos</cp:lastModifiedBy>
  <cp:revision>105</cp:revision>
  <dcterms:created xsi:type="dcterms:W3CDTF">2024-02-27T17:16:33Z</dcterms:created>
  <dcterms:modified xsi:type="dcterms:W3CDTF">2024-11-07T12:55:22Z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0x0101001EBB43F13107FF4787EC4CB632C5DC9A</vt:lpwstr>
  </property>
</Properties>
</file>